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3" r:id="rId5"/>
    <p:sldId id="264" r:id="rId6"/>
  </p:sldIdLst>
  <p:sldSz cx="10261600" cy="7200900"/>
  <p:notesSz cx="6797675" cy="9926638"/>
  <p:defaultTextStyle>
    <a:defPPr>
      <a:defRPr lang="en-US"/>
    </a:defPPr>
    <a:lvl1pPr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68">
          <p15:clr>
            <a:srgbClr val="A4A3A4"/>
          </p15:clr>
        </p15:guide>
        <p15:guide id="2" pos="3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B4F30-CAAD-25A1-C49A-84FDE659BE08}" v="5" dt="2023-09-27T14:41:49.387"/>
    <p1510:client id="{757614A2-5F39-B74A-AB4C-D803DD28EA54}" v="6" dt="2021-06-08T14:13:07.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72" autoAdjust="0"/>
    <p:restoredTop sz="95781"/>
  </p:normalViewPr>
  <p:slideViewPr>
    <p:cSldViewPr>
      <p:cViewPr>
        <p:scale>
          <a:sx n="180" d="100"/>
          <a:sy n="180" d="100"/>
        </p:scale>
        <p:origin x="-440" y="144"/>
      </p:cViewPr>
      <p:guideLst>
        <p:guide orient="horz" pos="2268"/>
        <p:guide pos="3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inch" userId="cc4b0c28-ccbc-4800-9704-b3e57f00d387" providerId="ADAL" clId="{757614A2-5F39-B74A-AB4C-D803DD28EA54}"/>
    <pc:docChg chg="custSel modSld">
      <pc:chgData name="Anna Hinch" userId="cc4b0c28-ccbc-4800-9704-b3e57f00d387" providerId="ADAL" clId="{757614A2-5F39-B74A-AB4C-D803DD28EA54}" dt="2021-06-08T14:16:17.150" v="276" actId="20577"/>
      <pc:docMkLst>
        <pc:docMk/>
      </pc:docMkLst>
      <pc:sldChg chg="addSp delSp modSp mod">
        <pc:chgData name="Anna Hinch" userId="cc4b0c28-ccbc-4800-9704-b3e57f00d387" providerId="ADAL" clId="{757614A2-5F39-B74A-AB4C-D803DD28EA54}" dt="2021-06-08T14:16:17.150" v="276" actId="20577"/>
        <pc:sldMkLst>
          <pc:docMk/>
          <pc:sldMk cId="4069493727" sldId="264"/>
        </pc:sldMkLst>
        <pc:spChg chg="del mod">
          <ac:chgData name="Anna Hinch" userId="cc4b0c28-ccbc-4800-9704-b3e57f00d387" providerId="ADAL" clId="{757614A2-5F39-B74A-AB4C-D803DD28EA54}" dt="2021-06-08T14:08:24.482" v="16" actId="478"/>
          <ac:spMkLst>
            <pc:docMk/>
            <pc:sldMk cId="4069493727" sldId="264"/>
            <ac:spMk id="12" creationId="{00000000-0000-0000-0000-000000000000}"/>
          </ac:spMkLst>
        </pc:spChg>
        <pc:spChg chg="mod">
          <ac:chgData name="Anna Hinch" userId="cc4b0c28-ccbc-4800-9704-b3e57f00d387" providerId="ADAL" clId="{757614A2-5F39-B74A-AB4C-D803DD28EA54}" dt="2021-06-08T14:16:17.150" v="276" actId="20577"/>
          <ac:spMkLst>
            <pc:docMk/>
            <pc:sldMk cId="4069493727" sldId="264"/>
            <ac:spMk id="14" creationId="{00000000-0000-0000-0000-000000000000}"/>
          </ac:spMkLst>
        </pc:spChg>
        <pc:spChg chg="mod">
          <ac:chgData name="Anna Hinch" userId="cc4b0c28-ccbc-4800-9704-b3e57f00d387" providerId="ADAL" clId="{757614A2-5F39-B74A-AB4C-D803DD28EA54}" dt="2021-06-08T14:16:12.699" v="275" actId="20577"/>
          <ac:spMkLst>
            <pc:docMk/>
            <pc:sldMk cId="4069493727" sldId="264"/>
            <ac:spMk id="18" creationId="{00000000-0000-0000-0000-000000000000}"/>
          </ac:spMkLst>
        </pc:spChg>
        <pc:spChg chg="add mod">
          <ac:chgData name="Anna Hinch" userId="cc4b0c28-ccbc-4800-9704-b3e57f00d387" providerId="ADAL" clId="{757614A2-5F39-B74A-AB4C-D803DD28EA54}" dt="2021-06-08T14:14:39.847" v="255" actId="20577"/>
          <ac:spMkLst>
            <pc:docMk/>
            <pc:sldMk cId="4069493727" sldId="264"/>
            <ac:spMk id="23" creationId="{9BFFD5E5-8BC3-E542-9AB3-C8ADCADD3287}"/>
          </ac:spMkLst>
        </pc:spChg>
      </pc:sldChg>
    </pc:docChg>
  </pc:docChgLst>
  <pc:docChgLst>
    <pc:chgData name="Miss J Coyne" userId="S::jcoyne@psf.wirral.sch.uk::9d6778dc-7f2c-499a-88f4-bcc11077a51d" providerId="AD" clId="Web-{3E3B4F30-CAAD-25A1-C49A-84FDE659BE08}"/>
    <pc:docChg chg="modSld">
      <pc:chgData name="Miss J Coyne" userId="S::jcoyne@psf.wirral.sch.uk::9d6778dc-7f2c-499a-88f4-bcc11077a51d" providerId="AD" clId="Web-{3E3B4F30-CAAD-25A1-C49A-84FDE659BE08}" dt="2023-09-27T14:41:46.949" v="1" actId="20577"/>
      <pc:docMkLst>
        <pc:docMk/>
      </pc:docMkLst>
      <pc:sldChg chg="modSp">
        <pc:chgData name="Miss J Coyne" userId="S::jcoyne@psf.wirral.sch.uk::9d6778dc-7f2c-499a-88f4-bcc11077a51d" providerId="AD" clId="Web-{3E3B4F30-CAAD-25A1-C49A-84FDE659BE08}" dt="2023-09-27T14:41:46.949" v="1" actId="20577"/>
        <pc:sldMkLst>
          <pc:docMk/>
          <pc:sldMk cId="4069493727" sldId="264"/>
        </pc:sldMkLst>
        <pc:spChg chg="mod">
          <ac:chgData name="Miss J Coyne" userId="S::jcoyne@psf.wirral.sch.uk::9d6778dc-7f2c-499a-88f4-bcc11077a51d" providerId="AD" clId="Web-{3E3B4F30-CAAD-25A1-C49A-84FDE659BE08}" dt="2023-09-27T14:41:46.949" v="1" actId="20577"/>
          <ac:spMkLst>
            <pc:docMk/>
            <pc:sldMk cId="4069493727" sldId="264"/>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51098"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746125" y="744538"/>
            <a:ext cx="53054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606" y="4715710"/>
            <a:ext cx="5438464"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51098"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BF799C-F58C-42DE-AA49-6FE8F7E5EF56}" type="slidenum">
              <a:rPr lang="en-US" altLang="en-US"/>
              <a:pPr/>
              <a:t>‹#›</a:t>
            </a:fld>
            <a:endParaRPr lang="en-US" altLang="en-US"/>
          </a:p>
        </p:txBody>
      </p:sp>
    </p:spTree>
    <p:extLst>
      <p:ext uri="{BB962C8B-B14F-4D97-AF65-F5344CB8AC3E}">
        <p14:creationId xmlns:p14="http://schemas.microsoft.com/office/powerpoint/2010/main" val="4036139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9938" y="2236788"/>
            <a:ext cx="8721725" cy="1543050"/>
          </a:xfrm>
        </p:spPr>
        <p:txBody>
          <a:bodyPr/>
          <a:lstStyle/>
          <a:p>
            <a:r>
              <a:rPr lang="en-US"/>
              <a:t>Click to edit Master title style</a:t>
            </a:r>
            <a:endParaRPr lang="en-GB"/>
          </a:p>
        </p:txBody>
      </p:sp>
      <p:sp>
        <p:nvSpPr>
          <p:cNvPr id="3" name="Subtitle 2"/>
          <p:cNvSpPr>
            <a:spLocks noGrp="1"/>
          </p:cNvSpPr>
          <p:nvPr>
            <p:ph type="subTitle" idx="1"/>
          </p:nvPr>
        </p:nvSpPr>
        <p:spPr>
          <a:xfrm>
            <a:off x="1539875" y="4079875"/>
            <a:ext cx="7181850"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D28612-6CBF-46A3-A24B-098DBC377661}" type="slidenum">
              <a:rPr lang="en-US" altLang="en-US"/>
              <a:pPr/>
              <a:t>‹#›</a:t>
            </a:fld>
            <a:endParaRPr lang="en-US" altLang="en-US"/>
          </a:p>
        </p:txBody>
      </p:sp>
    </p:spTree>
    <p:extLst>
      <p:ext uri="{BB962C8B-B14F-4D97-AF65-F5344CB8AC3E}">
        <p14:creationId xmlns:p14="http://schemas.microsoft.com/office/powerpoint/2010/main" val="169435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AC4314-C650-438A-AD78-D71F16B8F311}" type="slidenum">
              <a:rPr lang="en-US" altLang="en-US"/>
              <a:pPr/>
              <a:t>‹#›</a:t>
            </a:fld>
            <a:endParaRPr lang="en-US" altLang="en-US"/>
          </a:p>
        </p:txBody>
      </p:sp>
    </p:spTree>
    <p:extLst>
      <p:ext uri="{BB962C8B-B14F-4D97-AF65-F5344CB8AC3E}">
        <p14:creationId xmlns:p14="http://schemas.microsoft.com/office/powerpoint/2010/main" val="37641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0613" y="288925"/>
            <a:ext cx="2308225" cy="6143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763" y="288925"/>
            <a:ext cx="6775450" cy="6143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807293-A5A4-44B6-AB68-2A1A917A5D2C}" type="slidenum">
              <a:rPr lang="en-US" altLang="en-US"/>
              <a:pPr/>
              <a:t>‹#›</a:t>
            </a:fld>
            <a:endParaRPr lang="en-US" altLang="en-US"/>
          </a:p>
        </p:txBody>
      </p:sp>
    </p:spTree>
    <p:extLst>
      <p:ext uri="{BB962C8B-B14F-4D97-AF65-F5344CB8AC3E}">
        <p14:creationId xmlns:p14="http://schemas.microsoft.com/office/powerpoint/2010/main" val="383633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2763" y="288925"/>
            <a:ext cx="9236075" cy="614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7AEF55E-C47F-4F4E-9828-7972A7B58546}" type="slidenum">
              <a:rPr lang="en-US" altLang="en-US"/>
              <a:pPr/>
              <a:t>‹#›</a:t>
            </a:fld>
            <a:endParaRPr lang="en-US" altLang="en-US"/>
          </a:p>
        </p:txBody>
      </p:sp>
    </p:spTree>
    <p:extLst>
      <p:ext uri="{BB962C8B-B14F-4D97-AF65-F5344CB8AC3E}">
        <p14:creationId xmlns:p14="http://schemas.microsoft.com/office/powerpoint/2010/main" val="379350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8822D0-57CD-4E87-8AEA-D559F56A8EB7}" type="slidenum">
              <a:rPr lang="en-US" altLang="en-US"/>
              <a:pPr/>
              <a:t>‹#›</a:t>
            </a:fld>
            <a:endParaRPr lang="en-US" altLang="en-US"/>
          </a:p>
        </p:txBody>
      </p:sp>
    </p:spTree>
    <p:extLst>
      <p:ext uri="{BB962C8B-B14F-4D97-AF65-F5344CB8AC3E}">
        <p14:creationId xmlns:p14="http://schemas.microsoft.com/office/powerpoint/2010/main" val="26579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627563"/>
            <a:ext cx="8721725" cy="1430337"/>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11213" y="3052763"/>
            <a:ext cx="8721725"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67BA76-A3C2-40CF-A026-2193B7317EC6}" type="slidenum">
              <a:rPr lang="en-US" altLang="en-US"/>
              <a:pPr/>
              <a:t>‹#›</a:t>
            </a:fld>
            <a:endParaRPr lang="en-US" altLang="en-US"/>
          </a:p>
        </p:txBody>
      </p:sp>
    </p:spTree>
    <p:extLst>
      <p:ext uri="{BB962C8B-B14F-4D97-AF65-F5344CB8AC3E}">
        <p14:creationId xmlns:p14="http://schemas.microsoft.com/office/powerpoint/2010/main" val="154242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763" y="1679575"/>
            <a:ext cx="4541837"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07000" y="1679575"/>
            <a:ext cx="45418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D3DA39-EDDF-45B4-9E83-B8B0213E30A8}" type="slidenum">
              <a:rPr lang="en-US" altLang="en-US"/>
              <a:pPr/>
              <a:t>‹#›</a:t>
            </a:fld>
            <a:endParaRPr lang="en-US" altLang="en-US"/>
          </a:p>
        </p:txBody>
      </p:sp>
    </p:spTree>
    <p:extLst>
      <p:ext uri="{BB962C8B-B14F-4D97-AF65-F5344CB8AC3E}">
        <p14:creationId xmlns:p14="http://schemas.microsoft.com/office/powerpoint/2010/main" val="3002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2763" y="1611313"/>
            <a:ext cx="45339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763" y="2284413"/>
            <a:ext cx="45339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13350" y="1611313"/>
            <a:ext cx="453548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3350" y="2284413"/>
            <a:ext cx="453548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D0B84F-B8B2-4A89-B7E3-CDCA79F9DCB7}" type="slidenum">
              <a:rPr lang="en-US" altLang="en-US"/>
              <a:pPr/>
              <a:t>‹#›</a:t>
            </a:fld>
            <a:endParaRPr lang="en-US" altLang="en-US"/>
          </a:p>
        </p:txBody>
      </p:sp>
    </p:spTree>
    <p:extLst>
      <p:ext uri="{BB962C8B-B14F-4D97-AF65-F5344CB8AC3E}">
        <p14:creationId xmlns:p14="http://schemas.microsoft.com/office/powerpoint/2010/main" val="7604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C5E1F85-5513-4FD9-87A2-D6B67B606081}" type="slidenum">
              <a:rPr lang="en-US" altLang="en-US"/>
              <a:pPr/>
              <a:t>‹#›</a:t>
            </a:fld>
            <a:endParaRPr lang="en-US" altLang="en-US"/>
          </a:p>
        </p:txBody>
      </p:sp>
    </p:spTree>
    <p:extLst>
      <p:ext uri="{BB962C8B-B14F-4D97-AF65-F5344CB8AC3E}">
        <p14:creationId xmlns:p14="http://schemas.microsoft.com/office/powerpoint/2010/main" val="70984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ACE5EF-7A30-4550-85EA-0FCB9AB75D0D}" type="slidenum">
              <a:rPr lang="en-US" altLang="en-US"/>
              <a:pPr/>
              <a:t>‹#›</a:t>
            </a:fld>
            <a:endParaRPr lang="en-US" altLang="en-US"/>
          </a:p>
        </p:txBody>
      </p:sp>
    </p:spTree>
    <p:extLst>
      <p:ext uri="{BB962C8B-B14F-4D97-AF65-F5344CB8AC3E}">
        <p14:creationId xmlns:p14="http://schemas.microsoft.com/office/powerpoint/2010/main" val="40760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763" y="287338"/>
            <a:ext cx="3376612" cy="12192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1613" y="287338"/>
            <a:ext cx="57372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2763" y="1506538"/>
            <a:ext cx="3376612"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43BD75-58D1-4548-B29B-8448CB664E73}" type="slidenum">
              <a:rPr lang="en-US" altLang="en-US"/>
              <a:pPr/>
              <a:t>‹#›</a:t>
            </a:fld>
            <a:endParaRPr lang="en-US" altLang="en-US"/>
          </a:p>
        </p:txBody>
      </p:sp>
    </p:spTree>
    <p:extLst>
      <p:ext uri="{BB962C8B-B14F-4D97-AF65-F5344CB8AC3E}">
        <p14:creationId xmlns:p14="http://schemas.microsoft.com/office/powerpoint/2010/main" val="424749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5040313"/>
            <a:ext cx="6156325" cy="59531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11363" y="642938"/>
            <a:ext cx="615632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11363" y="5635625"/>
            <a:ext cx="615632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E105DF-CCAE-4524-96C0-FBB6DA9334E6}" type="slidenum">
              <a:rPr lang="en-US" altLang="en-US"/>
              <a:pPr/>
              <a:t>‹#›</a:t>
            </a:fld>
            <a:endParaRPr lang="en-US" altLang="en-US"/>
          </a:p>
        </p:txBody>
      </p:sp>
    </p:spTree>
    <p:extLst>
      <p:ext uri="{BB962C8B-B14F-4D97-AF65-F5344CB8AC3E}">
        <p14:creationId xmlns:p14="http://schemas.microsoft.com/office/powerpoint/2010/main" val="24915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763" y="288925"/>
            <a:ext cx="9236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2763" y="1679575"/>
            <a:ext cx="92360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12763"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defTabSz="952500">
              <a:defRPr sz="15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06788" y="6557963"/>
            <a:ext cx="32480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ctr" defTabSz="952500">
              <a:defRPr sz="15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54888"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r" defTabSz="952500">
              <a:defRPr sz="1500"/>
            </a:lvl1pPr>
          </a:lstStyle>
          <a:p>
            <a:fld id="{88C0E74F-B808-4BC9-8757-4A24B6121F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52500" rtl="0" eaLnBrk="0" fontAlgn="base" hangingPunct="0">
        <a:spcBef>
          <a:spcPct val="0"/>
        </a:spcBef>
        <a:spcAft>
          <a:spcPct val="0"/>
        </a:spcAft>
        <a:defRPr sz="4600">
          <a:solidFill>
            <a:schemeClr val="tx2"/>
          </a:solidFill>
          <a:latin typeface="+mj-lt"/>
          <a:ea typeface="+mj-ea"/>
          <a:cs typeface="+mj-cs"/>
        </a:defRPr>
      </a:lvl1pPr>
      <a:lvl2pPr algn="ctr" defTabSz="952500" rtl="0" eaLnBrk="0" fontAlgn="base" hangingPunct="0">
        <a:spcBef>
          <a:spcPct val="0"/>
        </a:spcBef>
        <a:spcAft>
          <a:spcPct val="0"/>
        </a:spcAft>
        <a:defRPr sz="4600">
          <a:solidFill>
            <a:schemeClr val="tx2"/>
          </a:solidFill>
          <a:latin typeface="Arial" charset="0"/>
          <a:cs typeface="Arial" charset="0"/>
        </a:defRPr>
      </a:lvl2pPr>
      <a:lvl3pPr algn="ctr" defTabSz="952500" rtl="0" eaLnBrk="0" fontAlgn="base" hangingPunct="0">
        <a:spcBef>
          <a:spcPct val="0"/>
        </a:spcBef>
        <a:spcAft>
          <a:spcPct val="0"/>
        </a:spcAft>
        <a:defRPr sz="4600">
          <a:solidFill>
            <a:schemeClr val="tx2"/>
          </a:solidFill>
          <a:latin typeface="Arial" charset="0"/>
          <a:cs typeface="Arial" charset="0"/>
        </a:defRPr>
      </a:lvl3pPr>
      <a:lvl4pPr algn="ctr" defTabSz="952500" rtl="0" eaLnBrk="0" fontAlgn="base" hangingPunct="0">
        <a:spcBef>
          <a:spcPct val="0"/>
        </a:spcBef>
        <a:spcAft>
          <a:spcPct val="0"/>
        </a:spcAft>
        <a:defRPr sz="4600">
          <a:solidFill>
            <a:schemeClr val="tx2"/>
          </a:solidFill>
          <a:latin typeface="Arial" charset="0"/>
          <a:cs typeface="Arial" charset="0"/>
        </a:defRPr>
      </a:lvl4pPr>
      <a:lvl5pPr algn="ctr" defTabSz="952500" rtl="0" eaLnBrk="0" fontAlgn="base" hangingPunct="0">
        <a:spcBef>
          <a:spcPct val="0"/>
        </a:spcBef>
        <a:spcAft>
          <a:spcPct val="0"/>
        </a:spcAft>
        <a:defRPr sz="4600">
          <a:solidFill>
            <a:schemeClr val="tx2"/>
          </a:solidFill>
          <a:latin typeface="Arial" charset="0"/>
          <a:cs typeface="Arial" charset="0"/>
        </a:defRPr>
      </a:lvl5pPr>
      <a:lvl6pPr marL="457200" algn="ctr" defTabSz="952500" rtl="0" fontAlgn="base">
        <a:spcBef>
          <a:spcPct val="0"/>
        </a:spcBef>
        <a:spcAft>
          <a:spcPct val="0"/>
        </a:spcAft>
        <a:defRPr sz="4600">
          <a:solidFill>
            <a:schemeClr val="tx2"/>
          </a:solidFill>
          <a:latin typeface="Arial" charset="0"/>
          <a:cs typeface="Arial" charset="0"/>
        </a:defRPr>
      </a:lvl6pPr>
      <a:lvl7pPr marL="914400" algn="ctr" defTabSz="952500" rtl="0" fontAlgn="base">
        <a:spcBef>
          <a:spcPct val="0"/>
        </a:spcBef>
        <a:spcAft>
          <a:spcPct val="0"/>
        </a:spcAft>
        <a:defRPr sz="4600">
          <a:solidFill>
            <a:schemeClr val="tx2"/>
          </a:solidFill>
          <a:latin typeface="Arial" charset="0"/>
          <a:cs typeface="Arial" charset="0"/>
        </a:defRPr>
      </a:lvl7pPr>
      <a:lvl8pPr marL="1371600" algn="ctr" defTabSz="952500" rtl="0" fontAlgn="base">
        <a:spcBef>
          <a:spcPct val="0"/>
        </a:spcBef>
        <a:spcAft>
          <a:spcPct val="0"/>
        </a:spcAft>
        <a:defRPr sz="4600">
          <a:solidFill>
            <a:schemeClr val="tx2"/>
          </a:solidFill>
          <a:latin typeface="Arial" charset="0"/>
          <a:cs typeface="Arial" charset="0"/>
        </a:defRPr>
      </a:lvl8pPr>
      <a:lvl9pPr marL="1828800" algn="ctr" defTabSz="952500" rtl="0" fontAlgn="base">
        <a:spcBef>
          <a:spcPct val="0"/>
        </a:spcBef>
        <a:spcAft>
          <a:spcPct val="0"/>
        </a:spcAft>
        <a:defRPr sz="4600">
          <a:solidFill>
            <a:schemeClr val="tx2"/>
          </a:solidFill>
          <a:latin typeface="Arial" charset="0"/>
          <a:cs typeface="Arial" charset="0"/>
        </a:defRPr>
      </a:lvl9pPr>
    </p:titleStyle>
    <p:bodyStyle>
      <a:lvl1pPr marL="357188" indent="-357188" algn="l" defTabSz="952500" rtl="0" eaLnBrk="0" fontAlgn="base" hangingPunct="0">
        <a:spcBef>
          <a:spcPct val="20000"/>
        </a:spcBef>
        <a:spcAft>
          <a:spcPct val="0"/>
        </a:spcAft>
        <a:buChar char="•"/>
        <a:defRPr sz="3300">
          <a:solidFill>
            <a:schemeClr val="tx1"/>
          </a:solidFill>
          <a:latin typeface="+mn-lt"/>
          <a:ea typeface="+mn-ea"/>
          <a:cs typeface="+mn-cs"/>
        </a:defRPr>
      </a:lvl1pPr>
      <a:lvl2pPr marL="773113" indent="-296863" algn="l" defTabSz="952500" rtl="0" eaLnBrk="0" fontAlgn="base" hangingPunct="0">
        <a:spcBef>
          <a:spcPct val="20000"/>
        </a:spcBef>
        <a:spcAft>
          <a:spcPct val="0"/>
        </a:spcAft>
        <a:buChar char="–"/>
        <a:defRPr sz="2900">
          <a:solidFill>
            <a:schemeClr val="tx1"/>
          </a:solidFill>
          <a:latin typeface="+mn-lt"/>
          <a:cs typeface="+mn-cs"/>
        </a:defRPr>
      </a:lvl2pPr>
      <a:lvl3pPr marL="1190625" indent="-238125" algn="l" defTabSz="952500" rtl="0" eaLnBrk="0" fontAlgn="base" hangingPunct="0">
        <a:spcBef>
          <a:spcPct val="20000"/>
        </a:spcBef>
        <a:spcAft>
          <a:spcPct val="0"/>
        </a:spcAft>
        <a:buChar char="•"/>
        <a:defRPr sz="2500">
          <a:solidFill>
            <a:schemeClr val="tx1"/>
          </a:solidFill>
          <a:latin typeface="+mn-lt"/>
          <a:cs typeface="+mn-cs"/>
        </a:defRPr>
      </a:lvl3pPr>
      <a:lvl4pPr marL="1666875" indent="-238125" algn="l" defTabSz="952500" rtl="0" eaLnBrk="0" fontAlgn="base" hangingPunct="0">
        <a:spcBef>
          <a:spcPct val="20000"/>
        </a:spcBef>
        <a:spcAft>
          <a:spcPct val="0"/>
        </a:spcAft>
        <a:buChar char="–"/>
        <a:defRPr sz="2100">
          <a:solidFill>
            <a:schemeClr val="tx1"/>
          </a:solidFill>
          <a:latin typeface="+mn-lt"/>
          <a:cs typeface="+mn-cs"/>
        </a:defRPr>
      </a:lvl4pPr>
      <a:lvl5pPr marL="2143125" indent="-238125" algn="l" defTabSz="952500" rtl="0" eaLnBrk="0" fontAlgn="base" hangingPunct="0">
        <a:spcBef>
          <a:spcPct val="20000"/>
        </a:spcBef>
        <a:spcAft>
          <a:spcPct val="0"/>
        </a:spcAft>
        <a:buChar char="»"/>
        <a:defRPr sz="2100">
          <a:solidFill>
            <a:schemeClr val="tx1"/>
          </a:solidFill>
          <a:latin typeface="+mn-lt"/>
          <a:cs typeface="+mn-cs"/>
        </a:defRPr>
      </a:lvl5pPr>
      <a:lvl6pPr marL="2600325" indent="-238125" algn="l" defTabSz="952500" rtl="0" fontAlgn="base">
        <a:spcBef>
          <a:spcPct val="20000"/>
        </a:spcBef>
        <a:spcAft>
          <a:spcPct val="0"/>
        </a:spcAft>
        <a:buChar char="»"/>
        <a:defRPr sz="2100">
          <a:solidFill>
            <a:schemeClr val="tx1"/>
          </a:solidFill>
          <a:latin typeface="+mn-lt"/>
          <a:cs typeface="+mn-cs"/>
        </a:defRPr>
      </a:lvl6pPr>
      <a:lvl7pPr marL="3057525" indent="-238125" algn="l" defTabSz="952500" rtl="0" fontAlgn="base">
        <a:spcBef>
          <a:spcPct val="20000"/>
        </a:spcBef>
        <a:spcAft>
          <a:spcPct val="0"/>
        </a:spcAft>
        <a:buChar char="»"/>
        <a:defRPr sz="2100">
          <a:solidFill>
            <a:schemeClr val="tx1"/>
          </a:solidFill>
          <a:latin typeface="+mn-lt"/>
          <a:cs typeface="+mn-cs"/>
        </a:defRPr>
      </a:lvl7pPr>
      <a:lvl8pPr marL="3514725" indent="-238125" algn="l" defTabSz="952500" rtl="0" fontAlgn="base">
        <a:spcBef>
          <a:spcPct val="20000"/>
        </a:spcBef>
        <a:spcAft>
          <a:spcPct val="0"/>
        </a:spcAft>
        <a:buChar char="»"/>
        <a:defRPr sz="2100">
          <a:solidFill>
            <a:schemeClr val="tx1"/>
          </a:solidFill>
          <a:latin typeface="+mn-lt"/>
          <a:cs typeface="+mn-cs"/>
        </a:defRPr>
      </a:lvl8pPr>
      <a:lvl9pPr marL="3971925" indent="-238125" algn="l" defTabSz="952500"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a:stretch>
            <a:fillRect/>
          </a:stretch>
        </p:blipFill>
        <p:spPr>
          <a:xfrm>
            <a:off x="4230629" y="5572658"/>
            <a:ext cx="1971205" cy="1212528"/>
          </a:xfrm>
          <a:prstGeom prst="rect">
            <a:avLst/>
          </a:prstGeom>
        </p:spPr>
      </p:pic>
      <p:sp>
        <p:nvSpPr>
          <p:cNvPr id="3" name="Text Box 93"/>
          <p:cNvSpPr txBox="1">
            <a:spLocks noChangeArrowheads="1"/>
          </p:cNvSpPr>
          <p:nvPr/>
        </p:nvSpPr>
        <p:spPr bwMode="auto">
          <a:xfrm>
            <a:off x="84050" y="71438"/>
            <a:ext cx="3492234" cy="3115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350" b="1" u="sng" dirty="0">
                <a:latin typeface="Comic Sans MS" pitchFamily="66" charset="0"/>
              </a:rPr>
              <a:t>Topics 2 &amp; 3: Motion, Forces &amp; Energy</a:t>
            </a:r>
          </a:p>
        </p:txBody>
      </p:sp>
      <p:sp>
        <p:nvSpPr>
          <p:cNvPr id="4" name="Text Box 274"/>
          <p:cNvSpPr txBox="1">
            <a:spLocks noChangeArrowheads="1"/>
          </p:cNvSpPr>
          <p:nvPr/>
        </p:nvSpPr>
        <p:spPr bwMode="auto">
          <a:xfrm>
            <a:off x="90240" y="432098"/>
            <a:ext cx="3486044" cy="7540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Scalar quantities only have a magnitude (a number part).  For example an energy of 30 Joules</a:t>
            </a:r>
          </a:p>
          <a:p>
            <a:pPr eaLnBrk="1" hangingPunct="1">
              <a:spcBef>
                <a:spcPct val="50000"/>
              </a:spcBef>
            </a:pPr>
            <a:r>
              <a:rPr lang="en-GB" altLang="en-US" sz="950" dirty="0">
                <a:latin typeface="Comic Sans MS" panose="030F0702030302020204" pitchFamily="66" charset="0"/>
              </a:rPr>
              <a:t>Vector quantities have a magnitude and a direction.  For example a velocity of 3m/s east</a:t>
            </a:r>
          </a:p>
        </p:txBody>
      </p:sp>
      <p:graphicFrame>
        <p:nvGraphicFramePr>
          <p:cNvPr id="13" name="Table 12"/>
          <p:cNvGraphicFramePr>
            <a:graphicFrameLocks noGrp="1"/>
          </p:cNvGraphicFramePr>
          <p:nvPr>
            <p:extLst>
              <p:ext uri="{D42A27DB-BD31-4B8C-83A1-F6EECF244321}">
                <p14:modId xmlns:p14="http://schemas.microsoft.com/office/powerpoint/2010/main" val="951721306"/>
              </p:ext>
            </p:extLst>
          </p:nvPr>
        </p:nvGraphicFramePr>
        <p:xfrm>
          <a:off x="90240" y="1235187"/>
          <a:ext cx="1764350" cy="1143000"/>
        </p:xfrm>
        <a:graphic>
          <a:graphicData uri="http://schemas.openxmlformats.org/drawingml/2006/table">
            <a:tbl>
              <a:tblPr firstRow="1" bandRow="1">
                <a:tableStyleId>{5C22544A-7EE6-4342-B048-85BDC9FD1C3A}</a:tableStyleId>
              </a:tblPr>
              <a:tblGrid>
                <a:gridCol w="882175">
                  <a:extLst>
                    <a:ext uri="{9D8B030D-6E8A-4147-A177-3AD203B41FA5}">
                      <a16:colId xmlns:a16="http://schemas.microsoft.com/office/drawing/2014/main" val="2315665002"/>
                    </a:ext>
                  </a:extLst>
                </a:gridCol>
                <a:gridCol w="882175">
                  <a:extLst>
                    <a:ext uri="{9D8B030D-6E8A-4147-A177-3AD203B41FA5}">
                      <a16:colId xmlns:a16="http://schemas.microsoft.com/office/drawing/2014/main" val="2907567872"/>
                    </a:ext>
                  </a:extLst>
                </a:gridCol>
              </a:tblGrid>
              <a:tr h="192124">
                <a:tc>
                  <a:txBody>
                    <a:bodyPr/>
                    <a:lstStyle/>
                    <a:p>
                      <a:r>
                        <a:rPr lang="en-GB" sz="900" dirty="0"/>
                        <a:t>Scalars</a:t>
                      </a:r>
                    </a:p>
                  </a:txBody>
                  <a:tcPr/>
                </a:tc>
                <a:tc>
                  <a:txBody>
                    <a:bodyPr/>
                    <a:lstStyle/>
                    <a:p>
                      <a:r>
                        <a:rPr lang="en-GB" sz="900" dirty="0"/>
                        <a:t>Vectors</a:t>
                      </a:r>
                    </a:p>
                  </a:txBody>
                  <a:tcPr/>
                </a:tc>
                <a:extLst>
                  <a:ext uri="{0D108BD9-81ED-4DB2-BD59-A6C34878D82A}">
                    <a16:rowId xmlns:a16="http://schemas.microsoft.com/office/drawing/2014/main" val="1778384238"/>
                  </a:ext>
                </a:extLst>
              </a:tr>
              <a:tr h="312086">
                <a:tc>
                  <a:txBody>
                    <a:bodyPr/>
                    <a:lstStyle/>
                    <a:p>
                      <a:r>
                        <a:rPr lang="en-GB" sz="900" dirty="0"/>
                        <a:t>Distance</a:t>
                      </a:r>
                    </a:p>
                    <a:p>
                      <a:r>
                        <a:rPr lang="en-GB" sz="900" dirty="0"/>
                        <a:t>Speed</a:t>
                      </a:r>
                    </a:p>
                    <a:p>
                      <a:r>
                        <a:rPr lang="en-GB" sz="900" dirty="0"/>
                        <a:t>Mass</a:t>
                      </a:r>
                    </a:p>
                    <a:p>
                      <a:r>
                        <a:rPr lang="en-GB" sz="900" dirty="0"/>
                        <a:t>Energy</a:t>
                      </a:r>
                    </a:p>
                  </a:txBody>
                  <a:tcPr/>
                </a:tc>
                <a:tc>
                  <a:txBody>
                    <a:bodyPr/>
                    <a:lstStyle/>
                    <a:p>
                      <a:r>
                        <a:rPr lang="en-GB" sz="900" dirty="0"/>
                        <a:t>Displacement</a:t>
                      </a:r>
                    </a:p>
                    <a:p>
                      <a:r>
                        <a:rPr lang="en-GB" sz="900" dirty="0"/>
                        <a:t>Velocity</a:t>
                      </a:r>
                    </a:p>
                    <a:p>
                      <a:r>
                        <a:rPr lang="en-GB" sz="900" dirty="0"/>
                        <a:t>Acceleration</a:t>
                      </a:r>
                    </a:p>
                    <a:p>
                      <a:r>
                        <a:rPr lang="en-GB" sz="900" dirty="0"/>
                        <a:t>Force</a:t>
                      </a:r>
                    </a:p>
                    <a:p>
                      <a:r>
                        <a:rPr lang="en-GB" sz="900" dirty="0"/>
                        <a:t>Weight</a:t>
                      </a:r>
                    </a:p>
                    <a:p>
                      <a:r>
                        <a:rPr lang="en-GB" sz="900" dirty="0"/>
                        <a:t>Momentum</a:t>
                      </a:r>
                    </a:p>
                  </a:txBody>
                  <a:tcPr/>
                </a:tc>
                <a:extLst>
                  <a:ext uri="{0D108BD9-81ED-4DB2-BD59-A6C34878D82A}">
                    <a16:rowId xmlns:a16="http://schemas.microsoft.com/office/drawing/2014/main" val="3562765242"/>
                  </a:ext>
                </a:extLst>
              </a:tr>
            </a:tbl>
          </a:graphicData>
        </a:graphic>
      </p:graphicFrame>
      <p:sp>
        <p:nvSpPr>
          <p:cNvPr id="31" name="Text Box 274"/>
          <p:cNvSpPr txBox="1">
            <a:spLocks noChangeArrowheads="1"/>
          </p:cNvSpPr>
          <p:nvPr/>
        </p:nvSpPr>
        <p:spPr bwMode="auto">
          <a:xfrm>
            <a:off x="1890440" y="1235187"/>
            <a:ext cx="1685844"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10 formulae to the right must be </a:t>
            </a:r>
            <a:r>
              <a:rPr lang="en-GB" altLang="en-US" b="1" dirty="0">
                <a:latin typeface="Comic Sans MS" panose="030F0702030302020204" pitchFamily="66" charset="0"/>
              </a:rPr>
              <a:t>memorised.  </a:t>
            </a:r>
            <a:r>
              <a:rPr lang="en-GB" altLang="en-US" dirty="0">
                <a:latin typeface="Comic Sans MS" panose="030F0702030302020204" pitchFamily="66" charset="0"/>
              </a:rPr>
              <a:t>Some of them can be made by combining others if you know how to </a:t>
            </a:r>
            <a:r>
              <a:rPr lang="en-GB" altLang="en-US" b="1" dirty="0">
                <a:latin typeface="Comic Sans MS" panose="030F0702030302020204" pitchFamily="66" charset="0"/>
              </a:rPr>
              <a:t>substitute</a:t>
            </a:r>
            <a:r>
              <a:rPr lang="en-GB" altLang="en-US" dirty="0">
                <a:latin typeface="Comic Sans MS" panose="030F0702030302020204" pitchFamily="66" charset="0"/>
              </a:rPr>
              <a:t> and </a:t>
            </a:r>
            <a:r>
              <a:rPr lang="en-GB" altLang="en-US" b="1" dirty="0">
                <a:latin typeface="Comic Sans MS" panose="030F0702030302020204" pitchFamily="66" charset="0"/>
              </a:rPr>
              <a:t>rearrange</a:t>
            </a:r>
          </a:p>
        </p:txBody>
      </p:sp>
      <p:graphicFrame>
        <p:nvGraphicFramePr>
          <p:cNvPr id="33" name="Table 32"/>
          <p:cNvGraphicFramePr>
            <a:graphicFrameLocks noGrp="1"/>
          </p:cNvGraphicFramePr>
          <p:nvPr>
            <p:extLst>
              <p:ext uri="{D42A27DB-BD31-4B8C-83A1-F6EECF244321}">
                <p14:modId xmlns:p14="http://schemas.microsoft.com/office/powerpoint/2010/main" val="1337301172"/>
              </p:ext>
            </p:extLst>
          </p:nvPr>
        </p:nvGraphicFramePr>
        <p:xfrm>
          <a:off x="3677951" y="94233"/>
          <a:ext cx="6552728" cy="2300760"/>
        </p:xfrm>
        <a:graphic>
          <a:graphicData uri="http://schemas.openxmlformats.org/drawingml/2006/table">
            <a:tbl>
              <a:tblPr bandRow="1">
                <a:tableStyleId>{5C22544A-7EE6-4342-B048-85BDC9FD1C3A}</a:tableStyleId>
              </a:tblPr>
              <a:tblGrid>
                <a:gridCol w="1068379">
                  <a:extLst>
                    <a:ext uri="{9D8B030D-6E8A-4147-A177-3AD203B41FA5}">
                      <a16:colId xmlns:a16="http://schemas.microsoft.com/office/drawing/2014/main" val="2311997184"/>
                    </a:ext>
                  </a:extLst>
                </a:gridCol>
                <a:gridCol w="5484349">
                  <a:extLst>
                    <a:ext uri="{9D8B030D-6E8A-4147-A177-3AD203B41FA5}">
                      <a16:colId xmlns:a16="http://schemas.microsoft.com/office/drawing/2014/main" val="828211400"/>
                    </a:ext>
                  </a:extLst>
                </a:gridCol>
              </a:tblGrid>
              <a:tr h="104580">
                <a:tc rowSpan="2">
                  <a:txBody>
                    <a:bodyPr/>
                    <a:lstStyle/>
                    <a:p>
                      <a:r>
                        <a:rPr lang="en-GB" sz="900" dirty="0"/>
                        <a:t>v</a:t>
                      </a:r>
                      <a:r>
                        <a:rPr lang="en-GB" sz="900" baseline="0" dirty="0"/>
                        <a:t> = d / t</a:t>
                      </a:r>
                      <a:endParaRPr lang="en-GB" sz="900" dirty="0"/>
                    </a:p>
                  </a:txBody>
                  <a:tcPr marL="72000" marR="72000" marT="36000" marB="36000"/>
                </a:tc>
                <a:tc>
                  <a:txBody>
                    <a:bodyPr/>
                    <a:lstStyle/>
                    <a:p>
                      <a:r>
                        <a:rPr lang="en-GB" sz="900" dirty="0"/>
                        <a:t>velocity = displacement ÷ time</a:t>
                      </a:r>
                    </a:p>
                  </a:txBody>
                  <a:tcPr marL="72000" marR="72000" marT="36000" marB="36000"/>
                </a:tc>
                <a:extLst>
                  <a:ext uri="{0D108BD9-81ED-4DB2-BD59-A6C34878D82A}">
                    <a16:rowId xmlns:a16="http://schemas.microsoft.com/office/drawing/2014/main" val="2921241045"/>
                  </a:ext>
                </a:extLst>
              </a:tr>
              <a:tr h="0">
                <a:tc vMerge="1">
                  <a:txBody>
                    <a:bodyPr/>
                    <a:lstStyle/>
                    <a:p>
                      <a:endParaRPr lang="en-GB" sz="900" dirty="0"/>
                    </a:p>
                  </a:txBody>
                  <a:tcPr marL="72000" marR="72000" marT="36000" marB="36000"/>
                </a:tc>
                <a:tc>
                  <a:txBody>
                    <a:bodyPr/>
                    <a:lstStyle/>
                    <a:p>
                      <a:r>
                        <a:rPr lang="en-GB" sz="900" dirty="0"/>
                        <a:t>speed = distance ÷ time</a:t>
                      </a:r>
                    </a:p>
                  </a:txBody>
                  <a:tcPr marL="72000" marR="72000" marT="36000" marB="36000"/>
                </a:tc>
                <a:extLst>
                  <a:ext uri="{0D108BD9-81ED-4DB2-BD59-A6C34878D82A}">
                    <a16:rowId xmlns:a16="http://schemas.microsoft.com/office/drawing/2014/main" val="2903223466"/>
                  </a:ext>
                </a:extLst>
              </a:tr>
              <a:tr h="141626">
                <a:tc>
                  <a:txBody>
                    <a:bodyPr/>
                    <a:lstStyle/>
                    <a:p>
                      <a:r>
                        <a:rPr lang="en-GB" sz="900" dirty="0"/>
                        <a:t>a</a:t>
                      </a:r>
                      <a:r>
                        <a:rPr lang="en-GB" sz="900" baseline="0" dirty="0"/>
                        <a:t> = (v - u) / t</a:t>
                      </a:r>
                      <a:endParaRPr lang="en-GB" sz="900" dirty="0"/>
                    </a:p>
                  </a:txBody>
                  <a:tcPr marL="72000" marR="72000" marT="36000" marB="36000"/>
                </a:tc>
                <a:tc>
                  <a:txBody>
                    <a:bodyPr/>
                    <a:lstStyle/>
                    <a:p>
                      <a:r>
                        <a:rPr lang="en-GB" sz="900" dirty="0"/>
                        <a:t>acceleration = change in velocity ÷ time</a:t>
                      </a:r>
                    </a:p>
                  </a:txBody>
                  <a:tcPr marL="72000" marR="72000" marT="36000" marB="36000"/>
                </a:tc>
                <a:extLst>
                  <a:ext uri="{0D108BD9-81ED-4DB2-BD59-A6C34878D82A}">
                    <a16:rowId xmlns:a16="http://schemas.microsoft.com/office/drawing/2014/main" val="2664277822"/>
                  </a:ext>
                </a:extLst>
              </a:tr>
              <a:tr h="141626">
                <a:tc>
                  <a:txBody>
                    <a:bodyPr/>
                    <a:lstStyle/>
                    <a:p>
                      <a:r>
                        <a:rPr lang="en-GB" sz="900" dirty="0"/>
                        <a:t>v</a:t>
                      </a:r>
                      <a:r>
                        <a:rPr lang="en-GB" sz="900" baseline="30000" dirty="0"/>
                        <a:t>2</a:t>
                      </a:r>
                      <a:r>
                        <a:rPr lang="en-GB" sz="900" dirty="0"/>
                        <a:t> - u</a:t>
                      </a:r>
                      <a:r>
                        <a:rPr lang="en-GB" sz="900" baseline="30000" dirty="0"/>
                        <a:t>2</a:t>
                      </a:r>
                      <a:r>
                        <a:rPr lang="en-GB" sz="900" dirty="0"/>
                        <a:t> = 2 a s</a:t>
                      </a:r>
                    </a:p>
                  </a:txBody>
                  <a:tcPr marL="72000" marR="72000" marT="36000" marB="36000"/>
                </a:tc>
                <a:tc>
                  <a:txBody>
                    <a:bodyPr/>
                    <a:lstStyle/>
                    <a:p>
                      <a:r>
                        <a:rPr lang="en-GB" sz="900" dirty="0"/>
                        <a:t>(final velocity)</a:t>
                      </a:r>
                      <a:r>
                        <a:rPr lang="en-GB" sz="900" baseline="30000" dirty="0"/>
                        <a:t>2</a:t>
                      </a:r>
                      <a:r>
                        <a:rPr lang="en-GB" sz="900" dirty="0"/>
                        <a:t> – (initial velocity)</a:t>
                      </a:r>
                      <a:r>
                        <a:rPr lang="en-GB" sz="900" baseline="30000" dirty="0"/>
                        <a:t>2</a:t>
                      </a:r>
                      <a:r>
                        <a:rPr lang="en-GB" sz="900" dirty="0"/>
                        <a:t> = 2 × acceleration x distance</a:t>
                      </a:r>
                    </a:p>
                  </a:txBody>
                  <a:tcPr marL="72000" marR="72000" marT="36000" marB="36000"/>
                </a:tc>
                <a:extLst>
                  <a:ext uri="{0D108BD9-81ED-4DB2-BD59-A6C34878D82A}">
                    <a16:rowId xmlns:a16="http://schemas.microsoft.com/office/drawing/2014/main" val="3431302895"/>
                  </a:ext>
                </a:extLst>
              </a:tr>
              <a:tr h="141626">
                <a:tc>
                  <a:txBody>
                    <a:bodyPr/>
                    <a:lstStyle/>
                    <a:p>
                      <a:r>
                        <a:rPr lang="en-GB" sz="900" dirty="0"/>
                        <a:t>F = m a</a:t>
                      </a:r>
                    </a:p>
                  </a:txBody>
                  <a:tcPr marL="72000" marR="72000" marT="36000" marB="36000"/>
                </a:tc>
                <a:tc>
                  <a:txBody>
                    <a:bodyPr/>
                    <a:lstStyle/>
                    <a:p>
                      <a:r>
                        <a:rPr lang="en-GB" sz="900" dirty="0"/>
                        <a:t>force = mass × acceleration</a:t>
                      </a:r>
                    </a:p>
                  </a:txBody>
                  <a:tcPr marL="72000" marR="72000" marT="36000" marB="36000"/>
                </a:tc>
                <a:extLst>
                  <a:ext uri="{0D108BD9-81ED-4DB2-BD59-A6C34878D82A}">
                    <a16:rowId xmlns:a16="http://schemas.microsoft.com/office/drawing/2014/main" val="3350861123"/>
                  </a:ext>
                </a:extLst>
              </a:tr>
              <a:tr h="141626">
                <a:tc>
                  <a:txBody>
                    <a:bodyPr/>
                    <a:lstStyle/>
                    <a:p>
                      <a:r>
                        <a:rPr lang="en-GB" sz="900" dirty="0"/>
                        <a:t>W =</a:t>
                      </a:r>
                      <a:r>
                        <a:rPr lang="en-GB" sz="900" baseline="0" dirty="0"/>
                        <a:t> m g</a:t>
                      </a:r>
                      <a:endParaRPr lang="en-GB" sz="900" dirty="0"/>
                    </a:p>
                  </a:txBody>
                  <a:tcPr marL="72000" marR="72000" marT="36000" marB="36000"/>
                </a:tc>
                <a:tc>
                  <a:txBody>
                    <a:bodyPr/>
                    <a:lstStyle/>
                    <a:p>
                      <a:r>
                        <a:rPr lang="en-GB" sz="900" dirty="0"/>
                        <a:t>weight = mass × gravitational field strength</a:t>
                      </a:r>
                    </a:p>
                  </a:txBody>
                  <a:tcPr marL="72000" marR="72000" marT="36000" marB="36000"/>
                </a:tc>
                <a:extLst>
                  <a:ext uri="{0D108BD9-81ED-4DB2-BD59-A6C34878D82A}">
                    <a16:rowId xmlns:a16="http://schemas.microsoft.com/office/drawing/2014/main" val="94693945"/>
                  </a:ext>
                </a:extLst>
              </a:tr>
              <a:tr h="141626">
                <a:tc>
                  <a:txBody>
                    <a:bodyPr/>
                    <a:lstStyle/>
                    <a:p>
                      <a:r>
                        <a:rPr lang="el-GR" sz="900" dirty="0"/>
                        <a:t>ρ</a:t>
                      </a:r>
                      <a:r>
                        <a:rPr lang="en-GB" sz="900" dirty="0"/>
                        <a:t> = m v</a:t>
                      </a:r>
                    </a:p>
                  </a:txBody>
                  <a:tcPr marL="72000" marR="72000" marT="36000" marB="36000"/>
                </a:tc>
                <a:tc>
                  <a:txBody>
                    <a:bodyPr/>
                    <a:lstStyle/>
                    <a:p>
                      <a:r>
                        <a:rPr lang="en-GB" sz="900" dirty="0"/>
                        <a:t>momentum = mass × velocity</a:t>
                      </a:r>
                    </a:p>
                  </a:txBody>
                  <a:tcPr marL="72000" marR="72000" marT="36000" marB="36000"/>
                </a:tc>
                <a:extLst>
                  <a:ext uri="{0D108BD9-81ED-4DB2-BD59-A6C34878D82A}">
                    <a16:rowId xmlns:a16="http://schemas.microsoft.com/office/drawing/2014/main" val="965227948"/>
                  </a:ext>
                </a:extLst>
              </a:tr>
              <a:tr h="141626">
                <a:tc>
                  <a:txBody>
                    <a:bodyPr/>
                    <a:lstStyle/>
                    <a:p>
                      <a:r>
                        <a:rPr lang="en-GB" sz="900" dirty="0"/>
                        <a:t>F = m v</a:t>
                      </a:r>
                      <a:r>
                        <a:rPr lang="en-GB" sz="900" baseline="0" dirty="0"/>
                        <a:t> / t</a:t>
                      </a:r>
                      <a:endParaRPr lang="en-GB" sz="900" dirty="0"/>
                    </a:p>
                  </a:txBody>
                  <a:tcPr marL="72000" marR="72000" marT="36000" marB="36000"/>
                </a:tc>
                <a:tc>
                  <a:txBody>
                    <a:bodyPr/>
                    <a:lstStyle/>
                    <a:p>
                      <a:r>
                        <a:rPr lang="en-GB" sz="900" dirty="0"/>
                        <a:t>force = change in momentum ÷ time</a:t>
                      </a:r>
                    </a:p>
                  </a:txBody>
                  <a:tcPr marL="72000" marR="72000" marT="36000" marB="36000"/>
                </a:tc>
                <a:extLst>
                  <a:ext uri="{0D108BD9-81ED-4DB2-BD59-A6C34878D82A}">
                    <a16:rowId xmlns:a16="http://schemas.microsoft.com/office/drawing/2014/main" val="2544088979"/>
                  </a:ext>
                </a:extLst>
              </a:tr>
              <a:tr h="141626">
                <a:tc>
                  <a:txBody>
                    <a:bodyPr/>
                    <a:lstStyle/>
                    <a:p>
                      <a:r>
                        <a:rPr lang="en-GB" sz="900" dirty="0"/>
                        <a:t>G.P.E. = m g h</a:t>
                      </a:r>
                    </a:p>
                  </a:txBody>
                  <a:tcPr marL="72000" marR="72000" marT="36000" marB="36000"/>
                </a:tc>
                <a:tc>
                  <a:txBody>
                    <a:bodyPr/>
                    <a:lstStyle/>
                    <a:p>
                      <a:r>
                        <a:rPr lang="en-GB" sz="900" dirty="0"/>
                        <a:t>change in gravitational potential energy = mass × gravitational field strength × change in vertical height</a:t>
                      </a:r>
                    </a:p>
                  </a:txBody>
                  <a:tcPr marL="72000" marR="72000" marT="36000" marB="36000"/>
                </a:tc>
                <a:extLst>
                  <a:ext uri="{0D108BD9-81ED-4DB2-BD59-A6C34878D82A}">
                    <a16:rowId xmlns:a16="http://schemas.microsoft.com/office/drawing/2014/main" val="2911063471"/>
                  </a:ext>
                </a:extLst>
              </a:tr>
              <a:tr h="141626">
                <a:tc>
                  <a:txBody>
                    <a:bodyPr/>
                    <a:lstStyle/>
                    <a:p>
                      <a:r>
                        <a:rPr lang="en-GB" sz="900" dirty="0"/>
                        <a:t>K.E. = ½ m v</a:t>
                      </a:r>
                      <a:r>
                        <a:rPr lang="en-GB" sz="900" baseline="30000" dirty="0"/>
                        <a:t>2</a:t>
                      </a:r>
                    </a:p>
                  </a:txBody>
                  <a:tcPr marL="72000" marR="72000" marT="36000" marB="36000"/>
                </a:tc>
                <a:tc>
                  <a:txBody>
                    <a:bodyPr/>
                    <a:lstStyle/>
                    <a:p>
                      <a:r>
                        <a:rPr lang="en-GB" sz="900" dirty="0"/>
                        <a:t>kinetic energy = ½ × mass × velocity</a:t>
                      </a:r>
                      <a:r>
                        <a:rPr lang="en-GB" sz="900" baseline="30000" dirty="0"/>
                        <a:t>2</a:t>
                      </a:r>
                    </a:p>
                  </a:txBody>
                  <a:tcPr marL="72000" marR="72000" marT="36000" marB="36000"/>
                </a:tc>
                <a:extLst>
                  <a:ext uri="{0D108BD9-81ED-4DB2-BD59-A6C34878D82A}">
                    <a16:rowId xmlns:a16="http://schemas.microsoft.com/office/drawing/2014/main" val="1355553212"/>
                  </a:ext>
                </a:extLst>
              </a:tr>
              <a:tr h="141626">
                <a:tc gridSpan="2">
                  <a:txBody>
                    <a:bodyPr/>
                    <a:lstStyle/>
                    <a:p>
                      <a:r>
                        <a:rPr lang="en-GB" sz="900" dirty="0"/>
                        <a:t>efficiency = (useful energy transferred by the device) ÷ (total energy supplied to the device)</a:t>
                      </a:r>
                    </a:p>
                  </a:txBody>
                  <a:tcPr marL="72000" marR="72000" marT="36000" marB="36000"/>
                </a:tc>
                <a:tc hMerge="1">
                  <a:txBody>
                    <a:bodyPr/>
                    <a:lstStyle/>
                    <a:p>
                      <a:endParaRPr lang="en-GB" sz="1000" dirty="0"/>
                    </a:p>
                  </a:txBody>
                  <a:tcPr/>
                </a:tc>
                <a:extLst>
                  <a:ext uri="{0D108BD9-81ED-4DB2-BD59-A6C34878D82A}">
                    <a16:rowId xmlns:a16="http://schemas.microsoft.com/office/drawing/2014/main" val="1832231166"/>
                  </a:ext>
                </a:extLst>
              </a:tr>
            </a:tbl>
          </a:graphicData>
        </a:graphic>
      </p:graphicFrame>
      <p:pic>
        <p:nvPicPr>
          <p:cNvPr id="34" name="Picture 33"/>
          <p:cNvPicPr>
            <a:picLocks noChangeAspect="1"/>
          </p:cNvPicPr>
          <p:nvPr/>
        </p:nvPicPr>
        <p:blipFill rotWithShape="1">
          <a:blip r:embed="rId3"/>
          <a:srcRect l="9177" t="17744" r="12201" b="7664"/>
          <a:stretch/>
        </p:blipFill>
        <p:spPr>
          <a:xfrm>
            <a:off x="0" y="2431430"/>
            <a:ext cx="2428809" cy="1728191"/>
          </a:xfrm>
          <a:prstGeom prst="rect">
            <a:avLst/>
          </a:prstGeom>
        </p:spPr>
      </p:pic>
      <p:sp>
        <p:nvSpPr>
          <p:cNvPr id="35" name="Text Box 274"/>
          <p:cNvSpPr txBox="1">
            <a:spLocks noChangeArrowheads="1"/>
          </p:cNvSpPr>
          <p:nvPr/>
        </p:nvSpPr>
        <p:spPr bwMode="auto">
          <a:xfrm>
            <a:off x="75006" y="4132628"/>
            <a:ext cx="2353803" cy="403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gradient of a distance-time graph shows the speed</a:t>
            </a:r>
            <a:endParaRPr lang="en-GB" altLang="en-US" b="1" dirty="0">
              <a:latin typeface="Comic Sans MS" panose="030F0702030302020204" pitchFamily="66" charset="0"/>
            </a:endParaRPr>
          </a:p>
        </p:txBody>
      </p:sp>
      <p:pic>
        <p:nvPicPr>
          <p:cNvPr id="36" name="Picture 35"/>
          <p:cNvPicPr>
            <a:picLocks noChangeAspect="1"/>
          </p:cNvPicPr>
          <p:nvPr/>
        </p:nvPicPr>
        <p:blipFill>
          <a:blip r:embed="rId4"/>
          <a:stretch>
            <a:fillRect/>
          </a:stretch>
        </p:blipFill>
        <p:spPr>
          <a:xfrm>
            <a:off x="30186" y="4595780"/>
            <a:ext cx="2265543" cy="1844799"/>
          </a:xfrm>
          <a:prstGeom prst="rect">
            <a:avLst/>
          </a:prstGeom>
        </p:spPr>
      </p:pic>
      <p:sp>
        <p:nvSpPr>
          <p:cNvPr id="37" name="Text Box 274"/>
          <p:cNvSpPr txBox="1">
            <a:spLocks noChangeArrowheads="1"/>
          </p:cNvSpPr>
          <p:nvPr/>
        </p:nvSpPr>
        <p:spPr bwMode="auto">
          <a:xfrm>
            <a:off x="37502" y="6457573"/>
            <a:ext cx="2353803"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gradient of a velocity-time graph shows the acceleration.  The area under the graph shows the displacement</a:t>
            </a:r>
          </a:p>
        </p:txBody>
      </p:sp>
      <p:pic>
        <p:nvPicPr>
          <p:cNvPr id="38" name="Picture 37"/>
          <p:cNvPicPr>
            <a:picLocks noChangeAspect="1"/>
          </p:cNvPicPr>
          <p:nvPr/>
        </p:nvPicPr>
        <p:blipFill rotWithShape="1">
          <a:blip r:embed="rId5"/>
          <a:srcRect t="-1" b="862"/>
          <a:stretch/>
        </p:blipFill>
        <p:spPr>
          <a:xfrm>
            <a:off x="4194696" y="2701575"/>
            <a:ext cx="2356123" cy="1618955"/>
          </a:xfrm>
          <a:prstGeom prst="rect">
            <a:avLst/>
          </a:prstGeom>
        </p:spPr>
      </p:pic>
      <p:sp>
        <p:nvSpPr>
          <p:cNvPr id="39" name="Text Box 274"/>
          <p:cNvSpPr txBox="1">
            <a:spLocks noChangeArrowheads="1"/>
          </p:cNvSpPr>
          <p:nvPr/>
        </p:nvSpPr>
        <p:spPr bwMode="auto">
          <a:xfrm>
            <a:off x="2472744" y="2537641"/>
            <a:ext cx="3234120" cy="557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We often use a stopwatch to find the time a moving object takes to go a known distance.</a:t>
            </a:r>
            <a:r>
              <a:rPr lang="en-GB" altLang="en-US" b="1" dirty="0">
                <a:latin typeface="Comic Sans MS" panose="030F0702030302020204" pitchFamily="66" charset="0"/>
              </a:rPr>
              <a:t>  </a:t>
            </a:r>
            <a:r>
              <a:rPr lang="en-GB" altLang="en-US" dirty="0">
                <a:latin typeface="Comic Sans MS" panose="030F0702030302020204" pitchFamily="66" charset="0"/>
              </a:rPr>
              <a:t>We can also use light-gates which are more precise</a:t>
            </a:r>
          </a:p>
        </p:txBody>
      </p:sp>
      <p:sp>
        <p:nvSpPr>
          <p:cNvPr id="40" name="Text Box 274"/>
          <p:cNvSpPr txBox="1">
            <a:spLocks noChangeArrowheads="1"/>
          </p:cNvSpPr>
          <p:nvPr/>
        </p:nvSpPr>
        <p:spPr bwMode="auto">
          <a:xfrm>
            <a:off x="2475678" y="3134994"/>
            <a:ext cx="2439098"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You are expected to know the typical speeds of several things which are listed below.  To convert from mph into m/s you can divide by 2.25.</a:t>
            </a:r>
          </a:p>
        </p:txBody>
      </p:sp>
      <p:graphicFrame>
        <p:nvGraphicFramePr>
          <p:cNvPr id="41" name="Table 40"/>
          <p:cNvGraphicFramePr>
            <a:graphicFrameLocks noGrp="1"/>
          </p:cNvGraphicFramePr>
          <p:nvPr>
            <p:extLst>
              <p:ext uri="{D42A27DB-BD31-4B8C-83A1-F6EECF244321}">
                <p14:modId xmlns:p14="http://schemas.microsoft.com/office/powerpoint/2010/main" val="3972135822"/>
              </p:ext>
            </p:extLst>
          </p:nvPr>
        </p:nvGraphicFramePr>
        <p:xfrm>
          <a:off x="2475836" y="3896474"/>
          <a:ext cx="1671992" cy="1554480"/>
        </p:xfrm>
        <a:graphic>
          <a:graphicData uri="http://schemas.openxmlformats.org/drawingml/2006/table">
            <a:tbl>
              <a:tblPr firstRow="1" bandRow="1">
                <a:tableStyleId>{5C22544A-7EE6-4342-B048-85BDC9FD1C3A}</a:tableStyleId>
              </a:tblPr>
              <a:tblGrid>
                <a:gridCol w="926772">
                  <a:extLst>
                    <a:ext uri="{9D8B030D-6E8A-4147-A177-3AD203B41FA5}">
                      <a16:colId xmlns:a16="http://schemas.microsoft.com/office/drawing/2014/main" val="2315665002"/>
                    </a:ext>
                  </a:extLst>
                </a:gridCol>
                <a:gridCol w="745220">
                  <a:extLst>
                    <a:ext uri="{9D8B030D-6E8A-4147-A177-3AD203B41FA5}">
                      <a16:colId xmlns:a16="http://schemas.microsoft.com/office/drawing/2014/main" val="2907567872"/>
                    </a:ext>
                  </a:extLst>
                </a:gridCol>
              </a:tblGrid>
              <a:tr h="192124">
                <a:tc>
                  <a:txBody>
                    <a:bodyPr/>
                    <a:lstStyle/>
                    <a:p>
                      <a:r>
                        <a:rPr lang="en-GB" sz="900" dirty="0"/>
                        <a:t>Item</a:t>
                      </a:r>
                    </a:p>
                  </a:txBody>
                  <a:tcPr/>
                </a:tc>
                <a:tc>
                  <a:txBody>
                    <a:bodyPr/>
                    <a:lstStyle/>
                    <a:p>
                      <a:r>
                        <a:rPr lang="en-GB" sz="900" dirty="0"/>
                        <a:t>Speed</a:t>
                      </a:r>
                    </a:p>
                  </a:txBody>
                  <a:tcPr/>
                </a:tc>
                <a:extLst>
                  <a:ext uri="{0D108BD9-81ED-4DB2-BD59-A6C34878D82A}">
                    <a16:rowId xmlns:a16="http://schemas.microsoft.com/office/drawing/2014/main" val="1778384238"/>
                  </a:ext>
                </a:extLst>
              </a:tr>
              <a:tr h="312086">
                <a:tc>
                  <a:txBody>
                    <a:bodyPr/>
                    <a:lstStyle/>
                    <a:p>
                      <a:r>
                        <a:rPr lang="en-GB" sz="900" dirty="0"/>
                        <a:t>Walking</a:t>
                      </a:r>
                    </a:p>
                    <a:p>
                      <a:r>
                        <a:rPr lang="en-GB" sz="900" dirty="0"/>
                        <a:t>Running</a:t>
                      </a:r>
                    </a:p>
                    <a:p>
                      <a:r>
                        <a:rPr lang="en-GB" sz="900" dirty="0"/>
                        <a:t>Wind </a:t>
                      </a:r>
                      <a:r>
                        <a:rPr lang="en-GB" sz="700" dirty="0"/>
                        <a:t>(calm day)</a:t>
                      </a:r>
                    </a:p>
                    <a:p>
                      <a:r>
                        <a:rPr lang="en-GB" sz="900" dirty="0"/>
                        <a:t>Cycling</a:t>
                      </a:r>
                    </a:p>
                    <a:p>
                      <a:r>
                        <a:rPr lang="en-GB" sz="900" dirty="0"/>
                        <a:t>Vehicles</a:t>
                      </a:r>
                    </a:p>
                    <a:p>
                      <a:r>
                        <a:rPr lang="en-GB" sz="900" dirty="0"/>
                        <a:t>Train</a:t>
                      </a:r>
                    </a:p>
                    <a:p>
                      <a:r>
                        <a:rPr lang="en-GB" sz="900" dirty="0"/>
                        <a:t>Plane</a:t>
                      </a:r>
                    </a:p>
                    <a:p>
                      <a:r>
                        <a:rPr lang="en-GB" sz="900" dirty="0"/>
                        <a:t>Sound </a:t>
                      </a:r>
                      <a:r>
                        <a:rPr lang="en-GB" sz="700" dirty="0"/>
                        <a:t>(in air)</a:t>
                      </a:r>
                      <a:endParaRPr lang="en-GB" sz="900" dirty="0"/>
                    </a:p>
                    <a:p>
                      <a:r>
                        <a:rPr lang="en-GB" sz="900" dirty="0"/>
                        <a:t>Light </a:t>
                      </a:r>
                      <a:r>
                        <a:rPr lang="en-GB" sz="700" dirty="0"/>
                        <a:t>(in air)</a:t>
                      </a:r>
                    </a:p>
                  </a:txBody>
                  <a:tcPr/>
                </a:tc>
                <a:tc>
                  <a:txBody>
                    <a:bodyPr/>
                    <a:lstStyle/>
                    <a:p>
                      <a:r>
                        <a:rPr lang="en-GB" sz="900" dirty="0"/>
                        <a:t>1.5 m/s</a:t>
                      </a:r>
                    </a:p>
                    <a:p>
                      <a:r>
                        <a:rPr lang="en-GB" sz="900" dirty="0"/>
                        <a:t>3 m/s</a:t>
                      </a:r>
                    </a:p>
                    <a:p>
                      <a:r>
                        <a:rPr lang="en-GB" sz="900" dirty="0"/>
                        <a:t>5 m/s</a:t>
                      </a:r>
                    </a:p>
                    <a:p>
                      <a:r>
                        <a:rPr lang="en-GB" sz="900" dirty="0"/>
                        <a:t>6 m/s</a:t>
                      </a:r>
                    </a:p>
                    <a:p>
                      <a:r>
                        <a:rPr lang="en-GB" sz="900" dirty="0"/>
                        <a:t>15-30 m/s</a:t>
                      </a:r>
                    </a:p>
                    <a:p>
                      <a:r>
                        <a:rPr lang="en-GB" sz="900" dirty="0"/>
                        <a:t>50 m/s</a:t>
                      </a:r>
                    </a:p>
                    <a:p>
                      <a:r>
                        <a:rPr lang="en-GB" sz="900" dirty="0"/>
                        <a:t>250 m/s</a:t>
                      </a:r>
                    </a:p>
                    <a:p>
                      <a:r>
                        <a:rPr lang="en-GB" sz="900" dirty="0"/>
                        <a:t>340 m/s</a:t>
                      </a:r>
                    </a:p>
                    <a:p>
                      <a:r>
                        <a:rPr lang="en-GB" sz="900" dirty="0"/>
                        <a:t>3x10</a:t>
                      </a:r>
                      <a:r>
                        <a:rPr lang="en-GB" sz="900" baseline="30000" dirty="0"/>
                        <a:t>8 </a:t>
                      </a:r>
                      <a:r>
                        <a:rPr lang="en-GB" sz="900" dirty="0"/>
                        <a:t>m/s</a:t>
                      </a:r>
                    </a:p>
                  </a:txBody>
                  <a:tcPr/>
                </a:tc>
                <a:extLst>
                  <a:ext uri="{0D108BD9-81ED-4DB2-BD59-A6C34878D82A}">
                    <a16:rowId xmlns:a16="http://schemas.microsoft.com/office/drawing/2014/main" val="3562765242"/>
                  </a:ext>
                </a:extLst>
              </a:tr>
            </a:tbl>
          </a:graphicData>
        </a:graphic>
      </p:graphicFrame>
      <p:sp>
        <p:nvSpPr>
          <p:cNvPr id="42" name="Text Box 274"/>
          <p:cNvSpPr txBox="1">
            <a:spLocks noChangeArrowheads="1"/>
          </p:cNvSpPr>
          <p:nvPr/>
        </p:nvSpPr>
        <p:spPr bwMode="auto">
          <a:xfrm>
            <a:off x="2331662" y="5483094"/>
            <a:ext cx="1863034" cy="557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You are also expected to estimate typical every day accelerations, for example…</a:t>
            </a:r>
          </a:p>
        </p:txBody>
      </p:sp>
      <p:graphicFrame>
        <p:nvGraphicFramePr>
          <p:cNvPr id="43" name="Table 42"/>
          <p:cNvGraphicFramePr>
            <a:graphicFrameLocks noGrp="1"/>
          </p:cNvGraphicFramePr>
          <p:nvPr>
            <p:extLst>
              <p:ext uri="{D42A27DB-BD31-4B8C-83A1-F6EECF244321}">
                <p14:modId xmlns:p14="http://schemas.microsoft.com/office/powerpoint/2010/main" val="708694326"/>
              </p:ext>
            </p:extLst>
          </p:nvPr>
        </p:nvGraphicFramePr>
        <p:xfrm>
          <a:off x="2428809" y="6091275"/>
          <a:ext cx="1765887" cy="1005840"/>
        </p:xfrm>
        <a:graphic>
          <a:graphicData uri="http://schemas.openxmlformats.org/drawingml/2006/table">
            <a:tbl>
              <a:tblPr firstRow="1" bandRow="1">
                <a:tableStyleId>{5C22544A-7EE6-4342-B048-85BDC9FD1C3A}</a:tableStyleId>
              </a:tblPr>
              <a:tblGrid>
                <a:gridCol w="879744">
                  <a:extLst>
                    <a:ext uri="{9D8B030D-6E8A-4147-A177-3AD203B41FA5}">
                      <a16:colId xmlns:a16="http://schemas.microsoft.com/office/drawing/2014/main" val="2315665002"/>
                    </a:ext>
                  </a:extLst>
                </a:gridCol>
                <a:gridCol w="886143">
                  <a:extLst>
                    <a:ext uri="{9D8B030D-6E8A-4147-A177-3AD203B41FA5}">
                      <a16:colId xmlns:a16="http://schemas.microsoft.com/office/drawing/2014/main" val="2907567872"/>
                    </a:ext>
                  </a:extLst>
                </a:gridCol>
              </a:tblGrid>
              <a:tr h="192124">
                <a:tc>
                  <a:txBody>
                    <a:bodyPr/>
                    <a:lstStyle/>
                    <a:p>
                      <a:r>
                        <a:rPr lang="en-GB" sz="900" dirty="0"/>
                        <a:t>Item</a:t>
                      </a:r>
                    </a:p>
                  </a:txBody>
                  <a:tcPr/>
                </a:tc>
                <a:tc>
                  <a:txBody>
                    <a:bodyPr/>
                    <a:lstStyle/>
                    <a:p>
                      <a:r>
                        <a:rPr lang="en-GB" sz="900" dirty="0"/>
                        <a:t>Acceleration</a:t>
                      </a:r>
                    </a:p>
                  </a:txBody>
                  <a:tcPr/>
                </a:tc>
                <a:extLst>
                  <a:ext uri="{0D108BD9-81ED-4DB2-BD59-A6C34878D82A}">
                    <a16:rowId xmlns:a16="http://schemas.microsoft.com/office/drawing/2014/main" val="1778384238"/>
                  </a:ext>
                </a:extLst>
              </a:tr>
              <a:tr h="312086">
                <a:tc>
                  <a:txBody>
                    <a:bodyPr/>
                    <a:lstStyle/>
                    <a:p>
                      <a:r>
                        <a:rPr lang="en-GB" sz="900" dirty="0"/>
                        <a:t>Gravity </a:t>
                      </a:r>
                      <a:r>
                        <a:rPr lang="en-GB" sz="700" dirty="0"/>
                        <a:t>(Earth)</a:t>
                      </a:r>
                    </a:p>
                    <a:p>
                      <a:r>
                        <a:rPr lang="en-GB" sz="900" dirty="0"/>
                        <a:t>Family Car</a:t>
                      </a:r>
                    </a:p>
                    <a:p>
                      <a:r>
                        <a:rPr lang="en-GB" sz="900" dirty="0"/>
                        <a:t>Rollercoaster</a:t>
                      </a:r>
                    </a:p>
                    <a:p>
                      <a:r>
                        <a:rPr lang="en-GB" sz="900" dirty="0"/>
                        <a:t>Fighter</a:t>
                      </a:r>
                      <a:r>
                        <a:rPr lang="en-GB" sz="900" baseline="0" dirty="0"/>
                        <a:t> Jet</a:t>
                      </a:r>
                    </a:p>
                    <a:p>
                      <a:r>
                        <a:rPr lang="en-GB" sz="900" baseline="0" dirty="0"/>
                        <a:t>Injuries</a:t>
                      </a:r>
                      <a:endParaRPr lang="en-GB" sz="900" dirty="0"/>
                    </a:p>
                  </a:txBody>
                  <a:tcPr/>
                </a:tc>
                <a:tc>
                  <a:txBody>
                    <a:bodyPr/>
                    <a:lstStyle/>
                    <a:p>
                      <a:r>
                        <a:rPr lang="en-GB" sz="900" dirty="0"/>
                        <a:t>10</a:t>
                      </a:r>
                      <a:r>
                        <a:rPr lang="en-GB" sz="900" baseline="0" dirty="0"/>
                        <a:t> m/s</a:t>
                      </a:r>
                      <a:r>
                        <a:rPr lang="en-GB" sz="900"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4 m/s</a:t>
                      </a:r>
                      <a:r>
                        <a:rPr lang="en-GB" sz="900" baseline="30000" dirty="0"/>
                        <a:t>2</a:t>
                      </a: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40 m/s</a:t>
                      </a:r>
                      <a:r>
                        <a:rPr lang="en-GB" sz="900" baseline="30000" dirty="0"/>
                        <a:t>2</a:t>
                      </a: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80 m/s</a:t>
                      </a:r>
                      <a:r>
                        <a:rPr lang="en-GB" sz="900" baseline="30000" dirty="0"/>
                        <a:t>2</a:t>
                      </a: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200 m/s</a:t>
                      </a:r>
                      <a:r>
                        <a:rPr lang="en-GB" sz="900" baseline="30000" dirty="0"/>
                        <a:t>2</a:t>
                      </a:r>
                    </a:p>
                  </a:txBody>
                  <a:tcPr/>
                </a:tc>
                <a:extLst>
                  <a:ext uri="{0D108BD9-81ED-4DB2-BD59-A6C34878D82A}">
                    <a16:rowId xmlns:a16="http://schemas.microsoft.com/office/drawing/2014/main" val="3562765242"/>
                  </a:ext>
                </a:extLst>
              </a:tr>
            </a:tbl>
          </a:graphicData>
        </a:graphic>
      </p:graphicFrame>
      <p:sp>
        <p:nvSpPr>
          <p:cNvPr id="44" name="Text Box 274"/>
          <p:cNvSpPr txBox="1">
            <a:spLocks noChangeArrowheads="1"/>
          </p:cNvSpPr>
          <p:nvPr/>
        </p:nvSpPr>
        <p:spPr bwMode="auto">
          <a:xfrm>
            <a:off x="6597688" y="2530850"/>
            <a:ext cx="3602598" cy="1598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The formula F = ma comes from Newton’s second law of motion.  You are expected to know Newton’s 3 laws of motion.</a:t>
            </a:r>
          </a:p>
          <a:p>
            <a:pPr eaLnBrk="1" hangingPunct="1">
              <a:spcBef>
                <a:spcPct val="50000"/>
              </a:spcBef>
            </a:pPr>
            <a:r>
              <a:rPr lang="en-GB" altLang="en-US" sz="930" dirty="0">
                <a:latin typeface="Comic Sans MS" panose="030F0702030302020204" pitchFamily="66" charset="0"/>
              </a:rPr>
              <a:t>1. Every object persists in its state of rest or uniform motion in a straight line unless it is compelled to change that state by forces impressed on it.</a:t>
            </a:r>
          </a:p>
          <a:p>
            <a:pPr eaLnBrk="1" hangingPunct="1">
              <a:spcBef>
                <a:spcPct val="50000"/>
              </a:spcBef>
            </a:pPr>
            <a:r>
              <a:rPr lang="en-GB" altLang="en-US" sz="930" dirty="0">
                <a:latin typeface="Comic Sans MS" panose="030F0702030302020204" pitchFamily="66" charset="0"/>
              </a:rPr>
              <a:t>2. Force is equal to the change in momentum per change in time.  For a constant mass, force equals mass times acceleration.</a:t>
            </a:r>
          </a:p>
          <a:p>
            <a:pPr eaLnBrk="1" hangingPunct="1">
              <a:spcBef>
                <a:spcPct val="50000"/>
              </a:spcBef>
            </a:pPr>
            <a:r>
              <a:rPr lang="en-GB" altLang="en-US" sz="930" dirty="0">
                <a:latin typeface="Comic Sans MS" panose="030F0702030302020204" pitchFamily="66" charset="0"/>
              </a:rPr>
              <a:t>3. For every action, there is an equal and opposite re-action.</a:t>
            </a:r>
          </a:p>
        </p:txBody>
      </p:sp>
      <p:sp>
        <p:nvSpPr>
          <p:cNvPr id="49" name="Text Box 274"/>
          <p:cNvSpPr txBox="1">
            <a:spLocks noChangeArrowheads="1"/>
          </p:cNvSpPr>
          <p:nvPr/>
        </p:nvSpPr>
        <p:spPr bwMode="auto">
          <a:xfrm>
            <a:off x="4214078" y="6768802"/>
            <a:ext cx="5986207" cy="403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Any object travelling in a circle (e.g. a planet in orbit) at a </a:t>
            </a:r>
            <a:r>
              <a:rPr lang="en-GB" altLang="en-US" b="1" dirty="0">
                <a:latin typeface="Comic Sans MS" panose="030F0702030302020204" pitchFamily="66" charset="0"/>
              </a:rPr>
              <a:t>constant speed </a:t>
            </a:r>
            <a:r>
              <a:rPr lang="en-GB" altLang="en-US" dirty="0">
                <a:latin typeface="Comic Sans MS" panose="030F0702030302020204" pitchFamily="66" charset="0"/>
              </a:rPr>
              <a:t>has a </a:t>
            </a:r>
            <a:r>
              <a:rPr lang="en-GB" altLang="en-US" b="1" dirty="0">
                <a:latin typeface="Comic Sans MS" panose="030F0702030302020204" pitchFamily="66" charset="0"/>
              </a:rPr>
              <a:t>changing velocity</a:t>
            </a:r>
            <a:r>
              <a:rPr lang="en-GB" altLang="en-US" dirty="0">
                <a:latin typeface="Comic Sans MS" panose="030F0702030302020204" pitchFamily="66" charset="0"/>
              </a:rPr>
              <a:t>.  The magnitude of the velocity doesn’t change but the </a:t>
            </a:r>
            <a:r>
              <a:rPr lang="en-GB" altLang="en-US" b="1" dirty="0">
                <a:latin typeface="Comic Sans MS" panose="030F0702030302020204" pitchFamily="66" charset="0"/>
              </a:rPr>
              <a:t>direction</a:t>
            </a:r>
            <a:r>
              <a:rPr lang="en-GB" altLang="en-US" dirty="0">
                <a:latin typeface="Comic Sans MS" panose="030F0702030302020204" pitchFamily="66" charset="0"/>
              </a:rPr>
              <a:t> does.</a:t>
            </a:r>
          </a:p>
        </p:txBody>
      </p:sp>
      <p:sp>
        <p:nvSpPr>
          <p:cNvPr id="52" name="Text Box 274"/>
          <p:cNvSpPr txBox="1">
            <a:spLocks noChangeArrowheads="1"/>
          </p:cNvSpPr>
          <p:nvPr/>
        </p:nvSpPr>
        <p:spPr bwMode="auto">
          <a:xfrm>
            <a:off x="4215432" y="4359910"/>
            <a:ext cx="2353055"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An object travelling in a circle must have a resultant force acting on it which causes it to change direction.  This inward pointing force is called a centripetal force.  For planets the centripetal force is a caused by gravity</a:t>
            </a:r>
          </a:p>
        </p:txBody>
      </p:sp>
      <p:sp>
        <p:nvSpPr>
          <p:cNvPr id="53" name="Text Box 274"/>
          <p:cNvSpPr txBox="1">
            <a:spLocks noChangeArrowheads="1"/>
          </p:cNvSpPr>
          <p:nvPr/>
        </p:nvSpPr>
        <p:spPr bwMode="auto">
          <a:xfrm>
            <a:off x="6601040" y="4176898"/>
            <a:ext cx="3602598" cy="11695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Momentum depends on mass and velocity. A small mass travelling very fast (like a bullet) and a big moving mass (like a walking elephant) both have a lot of momentum. They would both take a lot of stopping.</a:t>
            </a:r>
          </a:p>
          <a:p>
            <a:pPr eaLnBrk="1" hangingPunct="1">
              <a:spcBef>
                <a:spcPct val="50000"/>
              </a:spcBef>
            </a:pPr>
            <a:r>
              <a:rPr lang="en-GB" altLang="en-US" sz="930" dirty="0">
                <a:latin typeface="Comic Sans MS" panose="030F0702030302020204" pitchFamily="66" charset="0"/>
              </a:rPr>
              <a:t>Newton’s third law is also related to momentum because the total momentum is conserved in collisions between objects (i.e. there is the same amount of it after as before)</a:t>
            </a:r>
          </a:p>
        </p:txBody>
      </p:sp>
      <p:sp>
        <p:nvSpPr>
          <p:cNvPr id="2" name="TextBox 1"/>
          <p:cNvSpPr txBox="1"/>
          <p:nvPr/>
        </p:nvSpPr>
        <p:spPr>
          <a:xfrm>
            <a:off x="4186912" y="6178922"/>
            <a:ext cx="720080" cy="246221"/>
          </a:xfrm>
          <a:prstGeom prst="rect">
            <a:avLst/>
          </a:prstGeom>
          <a:solidFill>
            <a:schemeClr val="bg1"/>
          </a:solidFill>
          <a:ln>
            <a:noFill/>
          </a:ln>
        </p:spPr>
        <p:txBody>
          <a:bodyPr wrap="square" rtlCol="0">
            <a:spAutoFit/>
          </a:bodyPr>
          <a:lstStyle/>
          <a:p>
            <a:endParaRPr lang="en-GB" dirty="0"/>
          </a:p>
        </p:txBody>
      </p:sp>
    </p:spTree>
    <p:extLst>
      <p:ext uri="{BB962C8B-B14F-4D97-AF65-F5344CB8AC3E}">
        <p14:creationId xmlns:p14="http://schemas.microsoft.com/office/powerpoint/2010/main" val="11777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422130" y="38640"/>
            <a:ext cx="5753704" cy="70920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3" name="Text Box 93"/>
          <p:cNvSpPr txBox="1">
            <a:spLocks noChangeArrowheads="1"/>
          </p:cNvSpPr>
          <p:nvPr/>
        </p:nvSpPr>
        <p:spPr bwMode="auto">
          <a:xfrm>
            <a:off x="84050" y="71438"/>
            <a:ext cx="4254662" cy="303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350" b="1" u="sng" dirty="0">
                <a:latin typeface="Comic Sans MS" pitchFamily="66" charset="0"/>
              </a:rPr>
              <a:t>Topic 2: Motion &amp; Forces (part 2)</a:t>
            </a:r>
          </a:p>
        </p:txBody>
      </p:sp>
      <p:sp>
        <p:nvSpPr>
          <p:cNvPr id="4" name="Text Box 274"/>
          <p:cNvSpPr txBox="1">
            <a:spLocks noChangeArrowheads="1"/>
          </p:cNvSpPr>
          <p:nvPr/>
        </p:nvSpPr>
        <p:spPr bwMode="auto">
          <a:xfrm>
            <a:off x="84050" y="432098"/>
            <a:ext cx="2670486" cy="140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distance a vehicle travels before stopping (e.g. in an emergency) depends on 2 things - how far it goes before the driver presses the brakes, and how far it travels after they press the brakes.</a:t>
            </a:r>
          </a:p>
          <a:p>
            <a:pPr eaLnBrk="1" hangingPunct="1">
              <a:spcBef>
                <a:spcPct val="50000"/>
              </a:spcBef>
            </a:pPr>
            <a:r>
              <a:rPr lang="en-GB" altLang="en-US" dirty="0">
                <a:latin typeface="Comic Sans MS" panose="030F0702030302020204" pitchFamily="66" charset="0"/>
              </a:rPr>
              <a:t>We say that the stopping distance equals the thinking distance + the braking distance.</a:t>
            </a:r>
          </a:p>
        </p:txBody>
      </p:sp>
      <p:pic>
        <p:nvPicPr>
          <p:cNvPr id="5" name="Picture 4"/>
          <p:cNvPicPr>
            <a:picLocks noChangeAspect="1"/>
          </p:cNvPicPr>
          <p:nvPr/>
        </p:nvPicPr>
        <p:blipFill>
          <a:blip r:embed="rId2"/>
          <a:stretch>
            <a:fillRect/>
          </a:stretch>
        </p:blipFill>
        <p:spPr>
          <a:xfrm>
            <a:off x="2837954" y="432098"/>
            <a:ext cx="1500758" cy="1290652"/>
          </a:xfrm>
          <a:prstGeom prst="rect">
            <a:avLst/>
          </a:prstGeom>
        </p:spPr>
      </p:pic>
      <p:sp>
        <p:nvSpPr>
          <p:cNvPr id="6" name="Text Box 274"/>
          <p:cNvSpPr txBox="1">
            <a:spLocks noChangeArrowheads="1"/>
          </p:cNvSpPr>
          <p:nvPr/>
        </p:nvSpPr>
        <p:spPr bwMode="auto">
          <a:xfrm>
            <a:off x="91748" y="1864458"/>
            <a:ext cx="4246964" cy="1026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A ruler drop experiment can be used to measure human reaction times.  Our reaction times depend on several factors.  The time is caused by the time needed for the nervous signals in the body to go from the eyes, to the brain, and then after processing by the brain, to the muscles.</a:t>
            </a:r>
          </a:p>
          <a:p>
            <a:pPr eaLnBrk="1" hangingPunct="1">
              <a:spcBef>
                <a:spcPct val="50000"/>
              </a:spcBef>
            </a:pPr>
            <a:r>
              <a:rPr lang="en-GB" altLang="en-US" sz="930" dirty="0">
                <a:latin typeface="Comic Sans MS" panose="030F0702030302020204" pitchFamily="66" charset="0"/>
              </a:rPr>
              <a:t>There are other ways to measure reaction time – e.g. a computer activity where you are asked to react to an event on the screen by pressing a key.</a:t>
            </a:r>
          </a:p>
        </p:txBody>
      </p:sp>
      <p:pic>
        <p:nvPicPr>
          <p:cNvPr id="2" name="Picture 1"/>
          <p:cNvPicPr>
            <a:picLocks noChangeAspect="1"/>
          </p:cNvPicPr>
          <p:nvPr/>
        </p:nvPicPr>
        <p:blipFill>
          <a:blip r:embed="rId3"/>
          <a:stretch>
            <a:fillRect/>
          </a:stretch>
        </p:blipFill>
        <p:spPr>
          <a:xfrm>
            <a:off x="91749" y="2919023"/>
            <a:ext cx="4246964" cy="1353218"/>
          </a:xfrm>
          <a:prstGeom prst="rect">
            <a:avLst/>
          </a:prstGeom>
        </p:spPr>
      </p:pic>
      <p:sp>
        <p:nvSpPr>
          <p:cNvPr id="7" name="Text Box 274"/>
          <p:cNvSpPr txBox="1">
            <a:spLocks noChangeArrowheads="1"/>
          </p:cNvSpPr>
          <p:nvPr/>
        </p:nvSpPr>
        <p:spPr bwMode="auto">
          <a:xfrm>
            <a:off x="91748" y="4266436"/>
            <a:ext cx="4246964" cy="1026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The stopping distance of a car depends on many things including: the mass of the car, how fast it is travelling (see above), the reaction time of the driver, the condition of the road, the condition of the brakes, and the amount of friction between the tyre and the road.</a:t>
            </a:r>
          </a:p>
          <a:p>
            <a:pPr eaLnBrk="1" hangingPunct="1">
              <a:spcBef>
                <a:spcPct val="50000"/>
              </a:spcBef>
            </a:pPr>
            <a:r>
              <a:rPr lang="en-GB" altLang="en-US" sz="930" dirty="0">
                <a:latin typeface="Comic Sans MS" panose="030F0702030302020204" pitchFamily="66" charset="0"/>
              </a:rPr>
              <a:t>Tiredness, intoxication (e.g. drugs and alcohol), and distractions (e.g. mobile phones) can affect the reaction time of a driver.</a:t>
            </a:r>
          </a:p>
        </p:txBody>
      </p:sp>
      <p:sp>
        <p:nvSpPr>
          <p:cNvPr id="9" name="Text Box 93"/>
          <p:cNvSpPr txBox="1">
            <a:spLocks noChangeArrowheads="1"/>
          </p:cNvSpPr>
          <p:nvPr/>
        </p:nvSpPr>
        <p:spPr bwMode="auto">
          <a:xfrm>
            <a:off x="4482728" y="128199"/>
            <a:ext cx="2808312" cy="303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350" b="1" u="sng" dirty="0">
                <a:latin typeface="Comic Sans MS" pitchFamily="66" charset="0"/>
              </a:rPr>
              <a:t>Topic 3: Energy Conservation</a:t>
            </a:r>
          </a:p>
        </p:txBody>
      </p:sp>
      <p:sp>
        <p:nvSpPr>
          <p:cNvPr id="10" name="Text Box 274"/>
          <p:cNvSpPr txBox="1">
            <a:spLocks noChangeArrowheads="1"/>
          </p:cNvSpPr>
          <p:nvPr/>
        </p:nvSpPr>
        <p:spPr bwMode="auto">
          <a:xfrm>
            <a:off x="4482727" y="489385"/>
            <a:ext cx="3504165" cy="942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Energy </a:t>
            </a:r>
            <a:r>
              <a:rPr lang="en-GB" altLang="en-US" b="1" dirty="0">
                <a:latin typeface="Comic Sans MS" panose="030F0702030302020204" pitchFamily="66" charset="0"/>
              </a:rPr>
              <a:t>cannot</a:t>
            </a:r>
            <a:r>
              <a:rPr lang="en-GB" altLang="en-US" dirty="0">
                <a:latin typeface="Comic Sans MS" panose="030F0702030302020204" pitchFamily="66" charset="0"/>
              </a:rPr>
              <a:t> be </a:t>
            </a:r>
            <a:r>
              <a:rPr lang="en-GB" altLang="en-US">
                <a:latin typeface="Comic Sans MS" panose="030F0702030302020204" pitchFamily="66" charset="0"/>
              </a:rPr>
              <a:t>created or </a:t>
            </a:r>
            <a:r>
              <a:rPr lang="en-GB" altLang="en-US" dirty="0">
                <a:latin typeface="Comic Sans MS" panose="030F0702030302020204" pitchFamily="66" charset="0"/>
              </a:rPr>
              <a:t>destroyed, it is </a:t>
            </a:r>
            <a:r>
              <a:rPr lang="en-GB" altLang="en-US" b="1" dirty="0">
                <a:latin typeface="Comic Sans MS" panose="030F0702030302020204" pitchFamily="66" charset="0"/>
              </a:rPr>
              <a:t>always conserved</a:t>
            </a:r>
            <a:r>
              <a:rPr lang="en-GB" altLang="en-US" dirty="0">
                <a:latin typeface="Comic Sans MS" panose="030F0702030302020204" pitchFamily="66" charset="0"/>
              </a:rPr>
              <a:t>.</a:t>
            </a:r>
          </a:p>
          <a:p>
            <a:pPr eaLnBrk="1" hangingPunct="1">
              <a:spcBef>
                <a:spcPct val="50000"/>
              </a:spcBef>
            </a:pPr>
            <a:r>
              <a:rPr lang="en-GB" altLang="en-US" dirty="0">
                <a:latin typeface="Comic Sans MS" panose="030F0702030302020204" pitchFamily="66" charset="0"/>
              </a:rPr>
              <a:t>Energy can be transformed from one form into another.  We represent this using a </a:t>
            </a:r>
            <a:r>
              <a:rPr lang="en-GB" altLang="en-US" b="1" dirty="0">
                <a:latin typeface="Comic Sans MS" panose="030F0702030302020204" pitchFamily="66" charset="0"/>
              </a:rPr>
              <a:t>Sankey diagram</a:t>
            </a:r>
            <a:r>
              <a:rPr lang="en-GB" altLang="en-US" dirty="0">
                <a:latin typeface="Comic Sans MS" panose="030F0702030302020204" pitchFamily="66" charset="0"/>
              </a:rPr>
              <a:t> (sometimes called an </a:t>
            </a:r>
            <a:r>
              <a:rPr lang="en-GB" altLang="en-US" b="1" dirty="0">
                <a:latin typeface="Comic Sans MS" panose="030F0702030302020204" pitchFamily="66" charset="0"/>
              </a:rPr>
              <a:t>energy transfer diagram</a:t>
            </a:r>
            <a:r>
              <a:rPr lang="en-GB" altLang="en-US" dirty="0">
                <a:latin typeface="Comic Sans MS" panose="030F0702030302020204" pitchFamily="66" charset="0"/>
              </a:rPr>
              <a:t>).  (Also see topic 8)</a:t>
            </a:r>
            <a:endParaRPr lang="en-GB" altLang="en-US" b="1" dirty="0">
              <a:latin typeface="Comic Sans MS" panose="030F0702030302020204" pitchFamily="66" charset="0"/>
            </a:endParaRPr>
          </a:p>
        </p:txBody>
      </p:sp>
      <p:pic>
        <p:nvPicPr>
          <p:cNvPr id="11" name="Picture 10"/>
          <p:cNvPicPr>
            <a:picLocks noChangeAspect="1"/>
          </p:cNvPicPr>
          <p:nvPr/>
        </p:nvPicPr>
        <p:blipFill rotWithShape="1">
          <a:blip r:embed="rId4"/>
          <a:srcRect t="11406" r="1617" b="4595"/>
          <a:stretch/>
        </p:blipFill>
        <p:spPr>
          <a:xfrm>
            <a:off x="8065837" y="128199"/>
            <a:ext cx="2097347" cy="1192604"/>
          </a:xfrm>
          <a:prstGeom prst="rect">
            <a:avLst/>
          </a:prstGeom>
        </p:spPr>
      </p:pic>
      <p:sp>
        <p:nvSpPr>
          <p:cNvPr id="14" name="Text Box 274"/>
          <p:cNvSpPr txBox="1">
            <a:spLocks noChangeArrowheads="1"/>
          </p:cNvSpPr>
          <p:nvPr/>
        </p:nvSpPr>
        <p:spPr bwMode="auto">
          <a:xfrm>
            <a:off x="4495922" y="1500176"/>
            <a:ext cx="1768659" cy="1788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nchor="t">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b="1" dirty="0">
                <a:solidFill>
                  <a:srgbClr val="333333"/>
                </a:solidFill>
                <a:latin typeface="Comic Sans MS"/>
                <a:cs typeface="Arial"/>
              </a:rPr>
              <a:t>There are several types of energy store:</a:t>
            </a:r>
          </a:p>
          <a:p>
            <a:endParaRPr lang="en-GB" b="1" dirty="0">
              <a:solidFill>
                <a:srgbClr val="333333"/>
              </a:solidFill>
              <a:latin typeface="Comic Sans MS" panose="030F0702030302020204" pitchFamily="66" charset="0"/>
            </a:endParaRPr>
          </a:p>
          <a:p>
            <a:r>
              <a:rPr lang="en-GB" b="1" dirty="0">
                <a:solidFill>
                  <a:srgbClr val="333333"/>
                </a:solidFill>
                <a:latin typeface="Comic Sans MS" panose="030F0702030302020204" pitchFamily="66" charset="0"/>
              </a:rPr>
              <a:t>m</a:t>
            </a:r>
            <a:r>
              <a:rPr lang="en-GB" dirty="0">
                <a:solidFill>
                  <a:srgbClr val="333333"/>
                </a:solidFill>
                <a:latin typeface="Comic Sans MS" panose="030F0702030302020204" pitchFamily="66" charset="0"/>
              </a:rPr>
              <a:t>agnetic</a:t>
            </a:r>
          </a:p>
          <a:p>
            <a:r>
              <a:rPr lang="en-GB" b="1" dirty="0">
                <a:solidFill>
                  <a:srgbClr val="333333"/>
                </a:solidFill>
                <a:latin typeface="Comic Sans MS" panose="030F0702030302020204" pitchFamily="66" charset="0"/>
              </a:rPr>
              <a:t>k</a:t>
            </a:r>
            <a:r>
              <a:rPr lang="en-GB" dirty="0">
                <a:solidFill>
                  <a:srgbClr val="333333"/>
                </a:solidFill>
                <a:latin typeface="Comic Sans MS" panose="030F0702030302020204" pitchFamily="66" charset="0"/>
              </a:rPr>
              <a:t>inetic (movement energy)</a:t>
            </a:r>
          </a:p>
          <a:p>
            <a:r>
              <a:rPr lang="en-GB" dirty="0">
                <a:solidFill>
                  <a:srgbClr val="333333"/>
                </a:solidFill>
                <a:latin typeface="Comic Sans MS" panose="030F0702030302020204" pitchFamily="66" charset="0"/>
              </a:rPr>
              <a:t>thermal energy</a:t>
            </a:r>
          </a:p>
          <a:p>
            <a:r>
              <a:rPr lang="en-GB" b="1" dirty="0">
                <a:solidFill>
                  <a:srgbClr val="333333"/>
                </a:solidFill>
                <a:latin typeface="Comic Sans MS" panose="030F0702030302020204" pitchFamily="66" charset="0"/>
              </a:rPr>
              <a:t>g</a:t>
            </a:r>
            <a:r>
              <a:rPr lang="en-GB" dirty="0">
                <a:solidFill>
                  <a:srgbClr val="333333"/>
                </a:solidFill>
                <a:latin typeface="Comic Sans MS" panose="030F0702030302020204" pitchFamily="66" charset="0"/>
              </a:rPr>
              <a:t>ravitational potential</a:t>
            </a:r>
          </a:p>
          <a:p>
            <a:r>
              <a:rPr lang="en-GB" b="1" dirty="0">
                <a:solidFill>
                  <a:srgbClr val="333333"/>
                </a:solidFill>
                <a:latin typeface="Comic Sans MS"/>
                <a:cs typeface="Arial"/>
              </a:rPr>
              <a:t>c</a:t>
            </a:r>
            <a:r>
              <a:rPr lang="en-GB" dirty="0">
                <a:solidFill>
                  <a:srgbClr val="333333"/>
                </a:solidFill>
                <a:latin typeface="Comic Sans MS"/>
                <a:cs typeface="Arial"/>
              </a:rPr>
              <a:t>hemical</a:t>
            </a:r>
            <a:endParaRPr lang="en-GB" dirty="0">
              <a:solidFill>
                <a:srgbClr val="333333"/>
              </a:solidFill>
              <a:latin typeface="Comic Sans MS" panose="030F0702030302020204" pitchFamily="66" charset="0"/>
            </a:endParaRPr>
          </a:p>
          <a:p>
            <a:r>
              <a:rPr lang="en-GB" b="1" dirty="0">
                <a:solidFill>
                  <a:srgbClr val="333333"/>
                </a:solidFill>
                <a:latin typeface="Comic Sans MS" panose="030F0702030302020204" pitchFamily="66" charset="0"/>
              </a:rPr>
              <a:t>e</a:t>
            </a:r>
            <a:r>
              <a:rPr lang="en-GB" dirty="0">
                <a:solidFill>
                  <a:srgbClr val="333333"/>
                </a:solidFill>
                <a:latin typeface="Comic Sans MS" panose="030F0702030302020204" pitchFamily="66" charset="0"/>
              </a:rPr>
              <a:t>lastic potential</a:t>
            </a:r>
          </a:p>
          <a:p>
            <a:r>
              <a:rPr lang="en-GB" b="1" dirty="0">
                <a:solidFill>
                  <a:srgbClr val="333333"/>
                </a:solidFill>
                <a:latin typeface="Comic Sans MS" panose="030F0702030302020204" pitchFamily="66" charset="0"/>
              </a:rPr>
              <a:t>N</a:t>
            </a:r>
            <a:r>
              <a:rPr lang="en-GB" dirty="0">
                <a:solidFill>
                  <a:srgbClr val="333333"/>
                </a:solidFill>
                <a:latin typeface="Comic Sans MS" panose="030F0702030302020204" pitchFamily="66" charset="0"/>
              </a:rPr>
              <a:t>uclear</a:t>
            </a:r>
          </a:p>
          <a:p>
            <a:endParaRPr lang="en-GB" dirty="0">
              <a:solidFill>
                <a:srgbClr val="333333"/>
              </a:solidFill>
              <a:latin typeface="Comic Sans MS" panose="030F0702030302020204" pitchFamily="66" charset="0"/>
            </a:endParaRPr>
          </a:p>
        </p:txBody>
      </p:sp>
      <p:sp>
        <p:nvSpPr>
          <p:cNvPr id="15" name="Text Box 274"/>
          <p:cNvSpPr txBox="1">
            <a:spLocks noChangeArrowheads="1"/>
          </p:cNvSpPr>
          <p:nvPr/>
        </p:nvSpPr>
        <p:spPr bwMode="auto">
          <a:xfrm>
            <a:off x="6347999" y="1909786"/>
            <a:ext cx="3751353" cy="3916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sz="960" dirty="0">
                <a:solidFill>
                  <a:srgbClr val="333333"/>
                </a:solidFill>
                <a:latin typeface="Comic Sans MS" panose="030F0702030302020204" pitchFamily="66" charset="0"/>
              </a:rPr>
              <a:t>Formulae for calculating kinetic energy and gravitational potential energy can be found on the other side of this sheet</a:t>
            </a:r>
          </a:p>
        </p:txBody>
      </p:sp>
      <p:pic>
        <p:nvPicPr>
          <p:cNvPr id="1026" name="Picture 2" descr="Image result for pendul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7999" y="2376314"/>
            <a:ext cx="1807137" cy="118745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74"/>
          <p:cNvSpPr txBox="1">
            <a:spLocks noChangeArrowheads="1"/>
          </p:cNvSpPr>
          <p:nvPr/>
        </p:nvSpPr>
        <p:spPr bwMode="auto">
          <a:xfrm>
            <a:off x="8213271" y="2335687"/>
            <a:ext cx="1886080" cy="1481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As a pendulum swings downwards energy is transformed from gravitational potential into kinetic, and then as the ball rises at the other side the kinetic energy is transformed back into gravitational potential</a:t>
            </a:r>
          </a:p>
        </p:txBody>
      </p:sp>
      <p:sp>
        <p:nvSpPr>
          <p:cNvPr id="19" name="Text Box 274"/>
          <p:cNvSpPr txBox="1">
            <a:spLocks noChangeArrowheads="1"/>
          </p:cNvSpPr>
          <p:nvPr/>
        </p:nvSpPr>
        <p:spPr bwMode="auto">
          <a:xfrm>
            <a:off x="4482726" y="3584640"/>
            <a:ext cx="3672409"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In almost all energy transformations some energy is transformed to heat which escapes.  We call the energy that is transformed to heat wasted energy, and we say that the energy transformation is not 100% efficient</a:t>
            </a:r>
          </a:p>
        </p:txBody>
      </p:sp>
      <p:pic>
        <p:nvPicPr>
          <p:cNvPr id="16" name="Picture 15"/>
          <p:cNvPicPr>
            <a:picLocks noChangeAspect="1"/>
          </p:cNvPicPr>
          <p:nvPr/>
        </p:nvPicPr>
        <p:blipFill>
          <a:blip r:embed="rId6"/>
          <a:stretch>
            <a:fillRect/>
          </a:stretch>
        </p:blipFill>
        <p:spPr>
          <a:xfrm>
            <a:off x="8193711" y="3909558"/>
            <a:ext cx="1905640" cy="1905640"/>
          </a:xfrm>
          <a:prstGeom prst="rect">
            <a:avLst/>
          </a:prstGeom>
        </p:spPr>
      </p:pic>
      <p:sp>
        <p:nvSpPr>
          <p:cNvPr id="21" name="Text Box 274"/>
          <p:cNvSpPr txBox="1">
            <a:spLocks noChangeArrowheads="1"/>
          </p:cNvSpPr>
          <p:nvPr/>
        </p:nvSpPr>
        <p:spPr bwMode="auto">
          <a:xfrm>
            <a:off x="5864127" y="4326359"/>
            <a:ext cx="2291008" cy="1488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sz="950" dirty="0">
                <a:solidFill>
                  <a:srgbClr val="333333"/>
                </a:solidFill>
                <a:latin typeface="Comic Sans MS" panose="030F0702030302020204" pitchFamily="66" charset="0"/>
              </a:rPr>
              <a:t>We use oil to provide lubrication of moving mechanical parts.  This reduces the amount of unwanted energy transformation.</a:t>
            </a:r>
          </a:p>
          <a:p>
            <a:pPr>
              <a:spcBef>
                <a:spcPts val="600"/>
              </a:spcBef>
            </a:pPr>
            <a:r>
              <a:rPr lang="en-GB" sz="950" dirty="0">
                <a:solidFill>
                  <a:srgbClr val="333333"/>
                </a:solidFill>
                <a:latin typeface="Comic Sans MS" panose="030F0702030302020204" pitchFamily="66" charset="0"/>
              </a:rPr>
              <a:t>We also use insulation to reduce heat loss from buildings.  We can increase the insulation of buildings by using better materials or thicker layers (e.g. thicker walls)</a:t>
            </a:r>
          </a:p>
        </p:txBody>
      </p:sp>
      <p:pic>
        <p:nvPicPr>
          <p:cNvPr id="22" name="Picture 21"/>
          <p:cNvPicPr>
            <a:picLocks noChangeAspect="1"/>
          </p:cNvPicPr>
          <p:nvPr/>
        </p:nvPicPr>
        <p:blipFill>
          <a:blip r:embed="rId7"/>
          <a:stretch>
            <a:fillRect/>
          </a:stretch>
        </p:blipFill>
        <p:spPr>
          <a:xfrm>
            <a:off x="4482726" y="4397287"/>
            <a:ext cx="1339088" cy="1339088"/>
          </a:xfrm>
          <a:prstGeom prst="rect">
            <a:avLst/>
          </a:prstGeom>
        </p:spPr>
      </p:pic>
      <p:sp>
        <p:nvSpPr>
          <p:cNvPr id="24" name="Text Box 274"/>
          <p:cNvSpPr txBox="1">
            <a:spLocks noChangeArrowheads="1"/>
          </p:cNvSpPr>
          <p:nvPr/>
        </p:nvSpPr>
        <p:spPr bwMode="auto">
          <a:xfrm>
            <a:off x="4482726" y="5878030"/>
            <a:ext cx="3672408"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The energy that powers our lives, work and home comes from a range of sources.  Some are renewable, some are not.  Non-renewables include coal, oil and gas which we burn.  Renewables include biofuels, wind power, hydropower, solar power and tidal power.  We can also use nuclear fuels which are not renewable but have a long lifespan and don’t produce much carbon dioxide.</a:t>
            </a:r>
          </a:p>
        </p:txBody>
      </p:sp>
      <p:sp>
        <p:nvSpPr>
          <p:cNvPr id="25" name="Text Box 274"/>
          <p:cNvSpPr txBox="1">
            <a:spLocks noChangeArrowheads="1"/>
          </p:cNvSpPr>
          <p:nvPr/>
        </p:nvSpPr>
        <p:spPr bwMode="auto">
          <a:xfrm>
            <a:off x="8193710" y="5886235"/>
            <a:ext cx="1907741"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Energy for our homes costs money to supply.  Supplies are not unlimited.  We try to find ways to use less energy both to save ourselves money and to protect the environment.</a:t>
            </a:r>
          </a:p>
        </p:txBody>
      </p:sp>
      <p:sp>
        <p:nvSpPr>
          <p:cNvPr id="23" name="Text Box 274">
            <a:extLst>
              <a:ext uri="{FF2B5EF4-FFF2-40B4-BE49-F238E27FC236}">
                <a16:creationId xmlns:a16="http://schemas.microsoft.com/office/drawing/2014/main" id="{9BFFD5E5-8BC3-E542-9AB3-C8ADCADD3287}"/>
              </a:ext>
            </a:extLst>
          </p:cNvPr>
          <p:cNvSpPr txBox="1">
            <a:spLocks noChangeArrowheads="1"/>
          </p:cNvSpPr>
          <p:nvPr/>
        </p:nvSpPr>
        <p:spPr bwMode="auto">
          <a:xfrm>
            <a:off x="6337594" y="1490346"/>
            <a:ext cx="3751353" cy="3731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sz="900" dirty="0">
                <a:solidFill>
                  <a:srgbClr val="333333"/>
                </a:solidFill>
                <a:latin typeface="Comic Sans MS" panose="030F0702030302020204" pitchFamily="66" charset="0"/>
              </a:rPr>
              <a:t>Energy is transferred by one of the following pathways:</a:t>
            </a:r>
          </a:p>
          <a:p>
            <a:r>
              <a:rPr lang="en-GB" sz="900" dirty="0">
                <a:solidFill>
                  <a:srgbClr val="333333"/>
                </a:solidFill>
                <a:latin typeface="Comic Sans MS" panose="030F0702030302020204" pitchFamily="66" charset="0"/>
              </a:rPr>
              <a:t>1. By forces, 2. by electricity, 3. by heat, 4. by sound or 5. by light</a:t>
            </a:r>
          </a:p>
        </p:txBody>
      </p:sp>
    </p:spTree>
    <p:extLst>
      <p:ext uri="{BB962C8B-B14F-4D97-AF65-F5344CB8AC3E}">
        <p14:creationId xmlns:p14="http://schemas.microsoft.com/office/powerpoint/2010/main" val="40694937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b52ac7-d377-4d0c-ba18-3bd84841ac02">
      <Terms xmlns="http://schemas.microsoft.com/office/infopath/2007/PartnerControls"/>
    </lcf76f155ced4ddcb4097134ff3c332f>
    <TaxCatchAll xmlns="1ce2b004-633a-4215-9b6f-e0c5ea72e044" xsi:nil="true"/>
    <SharedWithUsers xmlns="1ce2b004-633a-4215-9b6f-e0c5ea72e044">
      <UserInfo>
        <DisplayName/>
        <AccountId xsi:nil="true"/>
        <AccountType/>
      </UserInfo>
    </SharedWithUsers>
    <MediaLengthInSeconds xmlns="c1b52ac7-d377-4d0c-ba18-3bd84841ac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454BB384403743940092F72ED5B2A9" ma:contentTypeVersion="17" ma:contentTypeDescription="Create a new document." ma:contentTypeScope="" ma:versionID="52c50464867e4bece49ae4850a3b9624">
  <xsd:schema xmlns:xsd="http://www.w3.org/2001/XMLSchema" xmlns:xs="http://www.w3.org/2001/XMLSchema" xmlns:p="http://schemas.microsoft.com/office/2006/metadata/properties" xmlns:ns2="c1b52ac7-d377-4d0c-ba18-3bd84841ac02" xmlns:ns3="1ce2b004-633a-4215-9b6f-e0c5ea72e044" targetNamespace="http://schemas.microsoft.com/office/2006/metadata/properties" ma:root="true" ma:fieldsID="cd222c7cd1eca1282d6778acc5957887" ns2:_="" ns3:_="">
    <xsd:import namespace="c1b52ac7-d377-4d0c-ba18-3bd84841ac02"/>
    <xsd:import namespace="1ce2b004-633a-4215-9b6f-e0c5ea72e0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52ac7-d377-4d0c-ba18-3bd84841a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f1963f-ccb5-4819-9e21-bf4988d6d0e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e2b004-633a-4215-9b6f-e0c5ea72e0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a1bc9a-7093-4cff-b5f4-fbe86cd39ce9}" ma:internalName="TaxCatchAll" ma:showField="CatchAllData" ma:web="1ce2b004-633a-4215-9b6f-e0c5ea72e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21FA40-8384-43FD-845F-8240B8CF882A}">
  <ds:schemaRefs>
    <ds:schemaRef ds:uri="http://www.w3.org/XML/1998/namespac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3430872e-2b3a-467e-9dea-6be605f639b8"/>
    <ds:schemaRef ds:uri="http://purl.org/dc/dcmitype/"/>
    <ds:schemaRef ds:uri="http://schemas.openxmlformats.org/package/2006/metadata/core-properties"/>
    <ds:schemaRef ds:uri="2a83226f-6992-4fa4-8efd-95975f959323"/>
    <ds:schemaRef ds:uri="c1b52ac7-d377-4d0c-ba18-3bd84841ac02"/>
    <ds:schemaRef ds:uri="1ce2b004-633a-4215-9b6f-e0c5ea72e044"/>
  </ds:schemaRefs>
</ds:datastoreItem>
</file>

<file path=customXml/itemProps2.xml><?xml version="1.0" encoding="utf-8"?>
<ds:datastoreItem xmlns:ds="http://schemas.openxmlformats.org/officeDocument/2006/customXml" ds:itemID="{D90E4850-63AF-49D1-A499-DA2EEFCC307B}"/>
</file>

<file path=customXml/itemProps3.xml><?xml version="1.0" encoding="utf-8"?>
<ds:datastoreItem xmlns:ds="http://schemas.openxmlformats.org/officeDocument/2006/customXml" ds:itemID="{EBC41FD6-9A70-4BDC-90F9-1E9B619F3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19494</TotalTime>
  <Words>1287</Words>
  <Application>Microsoft Office PowerPoint</Application>
  <PresentationFormat>Custom</PresentationFormat>
  <Paragraphs>109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Company>Laptops for Teachers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jra</dc:creator>
  <cp:lastModifiedBy>Andy Hinch</cp:lastModifiedBy>
  <cp:revision>283</cp:revision>
  <cp:lastPrinted>2018-02-01T13:58:25Z</cp:lastPrinted>
  <dcterms:created xsi:type="dcterms:W3CDTF">2007-01-08T21:22:33Z</dcterms:created>
  <dcterms:modified xsi:type="dcterms:W3CDTF">2023-09-27T14:41:57Z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0x0101005C454BB384403743940092F72ED5B2A9</vt:lpwstr>
  </property>
  <property fmtid="{D5CDD505-2E9C-101B-9397-08002B2CF9AE}" pid="3" name="Order">
    <vt:r8>885600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