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781"/>
  </p:normalViewPr>
  <p:slideViewPr>
    <p:cSldViewPr snapToGrid="0">
      <p:cViewPr varScale="1">
        <p:scale>
          <a:sx n="79" d="100"/>
          <a:sy n="79" d="100"/>
        </p:scale>
        <p:origin x="1744" y="20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A Hinch" userId="cc4b0c28-ccbc-4800-9704-b3e57f00d387" providerId="ADAL" clId="{29C46DC5-9C5F-4749-A60D-5779E532F868}"/>
    <pc:docChg chg="undo custSel modSld">
      <pc:chgData name="Mrs A Hinch" userId="cc4b0c28-ccbc-4800-9704-b3e57f00d387" providerId="ADAL" clId="{29C46DC5-9C5F-4749-A60D-5779E532F868}" dt="2023-05-14T13:42:31.009" v="31" actId="20577"/>
      <pc:docMkLst>
        <pc:docMk/>
      </pc:docMkLst>
      <pc:sldChg chg="modSp mod">
        <pc:chgData name="Mrs A Hinch" userId="cc4b0c28-ccbc-4800-9704-b3e57f00d387" providerId="ADAL" clId="{29C46DC5-9C5F-4749-A60D-5779E532F868}" dt="2023-05-14T13:42:10.635" v="5" actId="20577"/>
        <pc:sldMkLst>
          <pc:docMk/>
          <pc:sldMk cId="3528231240" sldId="256"/>
        </pc:sldMkLst>
        <pc:spChg chg="mod">
          <ac:chgData name="Mrs A Hinch" userId="cc4b0c28-ccbc-4800-9704-b3e57f00d387" providerId="ADAL" clId="{29C46DC5-9C5F-4749-A60D-5779E532F868}" dt="2023-05-14T13:42:10.635" v="5" actId="20577"/>
          <ac:spMkLst>
            <pc:docMk/>
            <pc:sldMk cId="3528231240" sldId="256"/>
            <ac:spMk id="4" creationId="{00000000-0000-0000-0000-000000000000}"/>
          </ac:spMkLst>
        </pc:spChg>
      </pc:sldChg>
      <pc:sldChg chg="modSp mod">
        <pc:chgData name="Mrs A Hinch" userId="cc4b0c28-ccbc-4800-9704-b3e57f00d387" providerId="ADAL" clId="{29C46DC5-9C5F-4749-A60D-5779E532F868}" dt="2023-05-14T13:42:15.907" v="11" actId="20577"/>
        <pc:sldMkLst>
          <pc:docMk/>
          <pc:sldMk cId="3603732491" sldId="257"/>
        </pc:sldMkLst>
        <pc:spChg chg="mod">
          <ac:chgData name="Mrs A Hinch" userId="cc4b0c28-ccbc-4800-9704-b3e57f00d387" providerId="ADAL" clId="{29C46DC5-9C5F-4749-A60D-5779E532F868}" dt="2023-05-14T13:42:15.907" v="11" actId="20577"/>
          <ac:spMkLst>
            <pc:docMk/>
            <pc:sldMk cId="3603732491" sldId="257"/>
            <ac:spMk id="4" creationId="{00000000-0000-0000-0000-000000000000}"/>
          </ac:spMkLst>
        </pc:spChg>
      </pc:sldChg>
      <pc:sldChg chg="modSp mod">
        <pc:chgData name="Mrs A Hinch" userId="cc4b0c28-ccbc-4800-9704-b3e57f00d387" providerId="ADAL" clId="{29C46DC5-9C5F-4749-A60D-5779E532F868}" dt="2023-05-14T13:42:20.401" v="17" actId="20577"/>
        <pc:sldMkLst>
          <pc:docMk/>
          <pc:sldMk cId="2886582629" sldId="258"/>
        </pc:sldMkLst>
        <pc:spChg chg="mod">
          <ac:chgData name="Mrs A Hinch" userId="cc4b0c28-ccbc-4800-9704-b3e57f00d387" providerId="ADAL" clId="{29C46DC5-9C5F-4749-A60D-5779E532F868}" dt="2023-05-14T13:42:20.401" v="17" actId="20577"/>
          <ac:spMkLst>
            <pc:docMk/>
            <pc:sldMk cId="2886582629" sldId="258"/>
            <ac:spMk id="4" creationId="{00000000-0000-0000-0000-000000000000}"/>
          </ac:spMkLst>
        </pc:spChg>
      </pc:sldChg>
      <pc:sldChg chg="modSp mod">
        <pc:chgData name="Mrs A Hinch" userId="cc4b0c28-ccbc-4800-9704-b3e57f00d387" providerId="ADAL" clId="{29C46DC5-9C5F-4749-A60D-5779E532F868}" dt="2023-05-14T13:42:31.009" v="31" actId="20577"/>
        <pc:sldMkLst>
          <pc:docMk/>
          <pc:sldMk cId="3662564665" sldId="259"/>
        </pc:sldMkLst>
        <pc:spChg chg="mod">
          <ac:chgData name="Mrs A Hinch" userId="cc4b0c28-ccbc-4800-9704-b3e57f00d387" providerId="ADAL" clId="{29C46DC5-9C5F-4749-A60D-5779E532F868}" dt="2023-05-14T13:42:31.009" v="31" actId="20577"/>
          <ac:spMkLst>
            <pc:docMk/>
            <pc:sldMk cId="3662564665" sldId="259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2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5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6DF8-5ABE-42B2-A327-8194B1B97BBE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2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Motion Revision Worksheet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0" y="456879"/>
            <a:ext cx="4401820" cy="37548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Fill in the following table: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82413"/>
              </p:ext>
            </p:extLst>
          </p:nvPr>
        </p:nvGraphicFramePr>
        <p:xfrm>
          <a:off x="236220" y="942340"/>
          <a:ext cx="4168140" cy="3141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2658298947"/>
                    </a:ext>
                  </a:extLst>
                </a:gridCol>
                <a:gridCol w="1455420">
                  <a:extLst>
                    <a:ext uri="{9D8B030D-6E8A-4147-A177-3AD203B41FA5}">
                      <a16:colId xmlns:a16="http://schemas.microsoft.com/office/drawing/2014/main" val="165719603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899896465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Vector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Scalar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515624"/>
                  </a:ext>
                </a:extLst>
              </a:tr>
              <a:tr h="9220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Definition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571067"/>
                  </a:ext>
                </a:extLst>
              </a:tr>
              <a:tr h="18745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Examples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6273581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1600" y="4299300"/>
            <a:ext cx="440182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Write down the equation for calculating speed and complete the formula triangle: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Speed =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787" y="5382491"/>
            <a:ext cx="1701408" cy="146427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01600" y="7064503"/>
            <a:ext cx="2766291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 car travels 2minutes at 9m/s, calculate how far they travelled: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distance=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69491" y="7064502"/>
            <a:ext cx="2766291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the difference between average speed and instantaneous speed?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38040" y="51117"/>
            <a:ext cx="373126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a </a:t>
            </a:r>
            <a:r>
              <a:rPr lang="en-GB" sz="1400" b="1" dirty="0">
                <a:latin typeface="Comic Sans MS" panose="030F0702030302020204" pitchFamily="66" charset="0"/>
              </a:rPr>
              <a:t>distance/time</a:t>
            </a:r>
            <a:r>
              <a:rPr lang="en-GB" sz="1400" dirty="0">
                <a:latin typeface="Comic Sans MS" panose="030F0702030302020204" pitchFamily="66" charset="0"/>
              </a:rPr>
              <a:t> graph for the following scenario.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Mr Foster walks 10 metres from his classroom in 15 seconds, stops for 5 seconds realises he forgot his coffee and rushes back in 5 seconds.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38040" y="4114201"/>
            <a:ext cx="3731260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Using your distance/time graph calculate Mr. Fosters speed when rushing back to his classroom: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	Speed=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38040" y="5807405"/>
            <a:ext cx="373126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Define acceleration: 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37382" y="7064502"/>
            <a:ext cx="440182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Write down the equation for calculating acceleration and complete the formula triangle: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acceleration =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9" y="7964813"/>
            <a:ext cx="1701408" cy="146427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340802" y="7064502"/>
            <a:ext cx="2385842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the value of acceleration due to gravity? ………………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Why might an object in free fall not accelerate at this rate? 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92764" y="1409700"/>
            <a:ext cx="3336835" cy="2417975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8503920" y="51434"/>
            <a:ext cx="422272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Someone is walking along at 1.5m/s, 10 seconds later they are running at 8m/s. Calculate their acceleration: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	acceleration=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98840" y="2144864"/>
            <a:ext cx="4222724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a </a:t>
            </a:r>
            <a:r>
              <a:rPr lang="en-GB" sz="1400" b="1" dirty="0">
                <a:latin typeface="Comic Sans MS" panose="030F0702030302020204" pitchFamily="66" charset="0"/>
              </a:rPr>
              <a:t>velocity/time</a:t>
            </a:r>
            <a:r>
              <a:rPr lang="en-GB" sz="1400" dirty="0">
                <a:latin typeface="Comic Sans MS" panose="030F0702030302020204" pitchFamily="66" charset="0"/>
              </a:rPr>
              <a:t> graph for the following scenario.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bus starts from stationary and 20seconds later is doing 12m/s. It maintains this speed for 10 seconds before accelerating to 15m/s  5 seconds later. 20 seconds later the bus has stopped again.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867864" y="3827675"/>
            <a:ext cx="3743236" cy="2802053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23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66547" y="101601"/>
            <a:ext cx="7208053" cy="9391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Motion Revision Worksheet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53100" y="1440786"/>
            <a:ext cx="6781800" cy="807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Describe the difference between weight and mass.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</a:t>
            </a:r>
            <a:r>
              <a:rPr lang="en-GB" sz="1600" dirty="0">
                <a:latin typeface="Comic Sans MS" panose="030F0702030302020204" pitchFamily="66" charset="0"/>
              </a:rPr>
              <a:t> Explain the difference between a vector and a scalar quantity.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</a:t>
            </a:r>
            <a:r>
              <a:rPr lang="en-GB" sz="1600" dirty="0">
                <a:latin typeface="Comic Sans MS" panose="030F0702030302020204" pitchFamily="66" charset="0"/>
              </a:rPr>
              <a:t> Describe the difference between displacement and distance.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 &amp; CP1.3 </a:t>
            </a:r>
            <a:r>
              <a:rPr lang="en-GB" sz="1600" dirty="0">
                <a:latin typeface="Comic Sans MS" panose="030F0702030302020204" pitchFamily="66" charset="0"/>
              </a:rPr>
              <a:t>Describe the difference between velocity and speed.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</a:t>
            </a:r>
            <a:r>
              <a:rPr lang="en-GB" sz="1600" dirty="0">
                <a:latin typeface="Comic Sans MS" panose="030F0702030302020204" pitchFamily="66" charset="0"/>
              </a:rPr>
              <a:t> Define the terms: acceleration, force, momentum, energy.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CP1.4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Recall formulae relating distance, speed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CP1.4</a:t>
            </a:r>
            <a:r>
              <a:rPr lang="en-GB" sz="1600" dirty="0">
                <a:latin typeface="Comic Sans MS" panose="030F0702030302020204" pitchFamily="66" charset="0"/>
              </a:rPr>
              <a:t> Use formulae relating distance, speed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CP1.10</a:t>
            </a:r>
            <a:r>
              <a:rPr lang="en-GB" sz="1600" dirty="0">
                <a:latin typeface="Comic Sans MS" panose="030F0702030302020204" pitchFamily="66" charset="0"/>
              </a:rPr>
              <a:t> Recall typical speeds for walking, running, cycling and travelling by car.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CP1.5</a:t>
            </a:r>
            <a:r>
              <a:rPr lang="en-GB" sz="1600" dirty="0">
                <a:latin typeface="Comic Sans MS" panose="030F0702030302020204" pitchFamily="66" charset="0"/>
              </a:rPr>
              <a:t> Interpret distance/time graphs (including recognising what the steepness of the line tells you).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CP1.5</a:t>
            </a:r>
            <a:r>
              <a:rPr lang="en-GB" sz="1600" dirty="0">
                <a:latin typeface="Comic Sans MS" panose="030F0702030302020204" pitchFamily="66" charset="0"/>
              </a:rPr>
              <a:t> Represent journeys on distance/time graphs.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CP1.5</a:t>
            </a:r>
            <a:r>
              <a:rPr lang="en-GB" sz="1600" dirty="0">
                <a:latin typeface="Comic Sans MS" panose="030F0702030302020204" pitchFamily="66" charset="0"/>
              </a:rPr>
              <a:t> Determine speed from the gradient of a distance/time graph.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CP1.6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Recall the formula relating acceleration, velocity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CP1.6</a:t>
            </a:r>
            <a:r>
              <a:rPr lang="en-GB" sz="1600" dirty="0">
                <a:latin typeface="Comic Sans MS" panose="030F0702030302020204" pitchFamily="66" charset="0"/>
              </a:rPr>
              <a:t> Use the formula relating acceleration, velocity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CP1.7</a:t>
            </a:r>
            <a:r>
              <a:rPr lang="en-GB" sz="1600" dirty="0">
                <a:latin typeface="Comic Sans MS" panose="030F0702030302020204" pitchFamily="66" charset="0"/>
              </a:rPr>
              <a:t> Recall the formula relating acceleration, velocity and distance.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CP1.7</a:t>
            </a:r>
            <a:r>
              <a:rPr lang="en-GB" sz="1600" dirty="0">
                <a:latin typeface="Comic Sans MS" panose="030F0702030302020204" pitchFamily="66" charset="0"/>
              </a:rPr>
              <a:t> Use the formula relating acceleration, velocity and distance.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CP1.12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Recall the acceleration in a free fall.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CP1.12</a:t>
            </a:r>
            <a:r>
              <a:rPr lang="en-GB" sz="1600" dirty="0">
                <a:latin typeface="Comic Sans MS" panose="030F0702030302020204" pitchFamily="66" charset="0"/>
              </a:rPr>
              <a:t> Estimate the magnitudes of some everyday accelerations.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Represent journeys on velocity/time graphs.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Interpret velocity/time graphs qualitatively.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Calculate uniform accelerations from the gradients of velocity/time graphs.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Determine the distance travelled from the area under a velocity/time graph.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1500" y="266700"/>
            <a:ext cx="688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Rate each of the learning outcomes for how you feel about them:</a:t>
            </a:r>
          </a:p>
        </p:txBody>
      </p:sp>
      <p:pic>
        <p:nvPicPr>
          <p:cNvPr id="43" name="Picture 2" descr="http://upload.wikimedia.org/wikipedia/commons/thumb/8/85/Smiley.svg/1024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173" y="558852"/>
            <a:ext cx="854914" cy="85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www.clker.com/cliparts/2/y/n/p/b/1/tango-face-plain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469" y="574477"/>
            <a:ext cx="854914" cy="88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://www.clipartbest.com/cliparts/bTy/MA8/bTyMA8pT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766" y="585292"/>
            <a:ext cx="854914" cy="85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8320" y="420588"/>
            <a:ext cx="530648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Using your velocity/time graph calculate the distance travelled in the first stage of the bus journey.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							Distance=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320" y="2325465"/>
            <a:ext cx="5306480" cy="4616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Complete the following table, comparing what lines mean on distance/time graphs and velocity/time graphs: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73330"/>
              </p:ext>
            </p:extLst>
          </p:nvPr>
        </p:nvGraphicFramePr>
        <p:xfrm>
          <a:off x="246922" y="2920401"/>
          <a:ext cx="4969275" cy="3924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25">
                  <a:extLst>
                    <a:ext uri="{9D8B030D-6E8A-4147-A177-3AD203B41FA5}">
                      <a16:colId xmlns:a16="http://schemas.microsoft.com/office/drawing/2014/main" val="1172861020"/>
                    </a:ext>
                  </a:extLst>
                </a:gridCol>
                <a:gridCol w="1656425">
                  <a:extLst>
                    <a:ext uri="{9D8B030D-6E8A-4147-A177-3AD203B41FA5}">
                      <a16:colId xmlns:a16="http://schemas.microsoft.com/office/drawing/2014/main" val="3342070406"/>
                    </a:ext>
                  </a:extLst>
                </a:gridCol>
                <a:gridCol w="1656425">
                  <a:extLst>
                    <a:ext uri="{9D8B030D-6E8A-4147-A177-3AD203B41FA5}">
                      <a16:colId xmlns:a16="http://schemas.microsoft.com/office/drawing/2014/main" val="2093492793"/>
                    </a:ext>
                  </a:extLst>
                </a:gridCol>
              </a:tblGrid>
              <a:tr h="601396"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Distance/time</a:t>
                      </a:r>
                      <a:r>
                        <a:rPr lang="en-GB" sz="1600" baseline="0" dirty="0">
                          <a:latin typeface="Comic Sans MS" panose="030F0702030302020204" pitchFamily="66" charset="0"/>
                        </a:rPr>
                        <a:t> graph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Velocity/time graph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699163"/>
                  </a:ext>
                </a:extLst>
              </a:tr>
              <a:tr h="110783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A horizontal</a:t>
                      </a:r>
                      <a:r>
                        <a:rPr lang="en-GB" sz="1600" baseline="0" dirty="0">
                          <a:latin typeface="Comic Sans MS" panose="030F0702030302020204" pitchFamily="66" charset="0"/>
                        </a:rPr>
                        <a:t> line.</a:t>
                      </a:r>
                    </a:p>
                    <a:p>
                      <a:endParaRPr lang="en-GB" sz="1600" baseline="0" dirty="0"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303531"/>
                  </a:ext>
                </a:extLst>
              </a:tr>
              <a:tr h="110783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A sloping line upwards.</a:t>
                      </a: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53146"/>
                  </a:ext>
                </a:extLst>
              </a:tr>
              <a:tr h="110783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A sloping line downwards.</a:t>
                      </a: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188999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08000" y="4293131"/>
            <a:ext cx="11239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49275" y="5143027"/>
            <a:ext cx="1085850" cy="4868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5975" y="6360794"/>
            <a:ext cx="1019175" cy="4172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320" y="7031108"/>
            <a:ext cx="530648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are the units that we commonly use for the following measures: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Speed: …………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Velocity: …………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Acceleration: …………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Time: …………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Distance: ……………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Displacement: 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60373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Motion Revision Worksheet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0" y="456879"/>
            <a:ext cx="4401820" cy="37548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Fill in the following table: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25630"/>
              </p:ext>
            </p:extLst>
          </p:nvPr>
        </p:nvGraphicFramePr>
        <p:xfrm>
          <a:off x="236220" y="942340"/>
          <a:ext cx="4168140" cy="516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2658298947"/>
                    </a:ext>
                  </a:extLst>
                </a:gridCol>
                <a:gridCol w="1455420">
                  <a:extLst>
                    <a:ext uri="{9D8B030D-6E8A-4147-A177-3AD203B41FA5}">
                      <a16:colId xmlns:a16="http://schemas.microsoft.com/office/drawing/2014/main" val="165719603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899896465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Vector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Scalar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515624"/>
                  </a:ext>
                </a:extLst>
              </a:tr>
              <a:tr h="9220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Definition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 quantity that has direction and magnitude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 quantity that has only size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571067"/>
                  </a:ext>
                </a:extLst>
              </a:tr>
              <a:tr h="18745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Examples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Velocity</a:t>
                      </a:r>
                    </a:p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Acceleration</a:t>
                      </a:r>
                    </a:p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Force</a:t>
                      </a:r>
                    </a:p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Displacement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Speed</a:t>
                      </a:r>
                    </a:p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Time</a:t>
                      </a:r>
                    </a:p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Distance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6273581"/>
                  </a:ext>
                </a:extLst>
              </a:tr>
              <a:tr h="187452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542646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1600" y="4299300"/>
            <a:ext cx="440182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Write down the equation for calculating speed and complete the formula triangle: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Speed = distance/ time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787" y="5382491"/>
            <a:ext cx="1701408" cy="146427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01600" y="7064503"/>
            <a:ext cx="2766291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 car travels 2minutes at 9m/s, calculate how far they travelled: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 x 60 = 120s</a:t>
            </a:r>
          </a:p>
          <a:p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d=</a:t>
            </a:r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sxt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d= 9 x 120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d= 1080m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distance=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1080m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69491" y="7064502"/>
            <a:ext cx="2766291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the difference between average speed and instantaneous speed?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speed at any given time is instantaneous speed</a:t>
            </a:r>
          </a:p>
          <a:p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Average speed is speed = distance / time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38040" y="51117"/>
            <a:ext cx="373126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a </a:t>
            </a:r>
            <a:r>
              <a:rPr lang="en-GB" sz="1400" b="1" dirty="0">
                <a:latin typeface="Comic Sans MS" panose="030F0702030302020204" pitchFamily="66" charset="0"/>
              </a:rPr>
              <a:t>distance/time</a:t>
            </a:r>
            <a:r>
              <a:rPr lang="en-GB" sz="1400" dirty="0">
                <a:latin typeface="Comic Sans MS" panose="030F0702030302020204" pitchFamily="66" charset="0"/>
              </a:rPr>
              <a:t> graph for the following scenario.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Mr Foster walks 10 metres from his classroom in 15 seconds, stops for 5 seconds realises he forgot his coffee and rushes back in 5 seconds.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38040" y="4114201"/>
            <a:ext cx="3731260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Using your distance/time graph calculate Mr. Fosters speed when rushing back to his classroom: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10/5 = 2m/s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	Speed=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 m/s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38040" y="5807405"/>
            <a:ext cx="37312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Define acceleration:</a:t>
            </a:r>
          </a:p>
          <a:p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change in velocity over time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Speeding up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37382" y="7064502"/>
            <a:ext cx="440182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Write down the equation for calculating acceleration and complete the formula triangle: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acceleration =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a= v-u/t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9" y="7964813"/>
            <a:ext cx="1701408" cy="146427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340802" y="7064502"/>
            <a:ext cx="238584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the value of acceleration due to gravity?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9.8m/s²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Why might an object in free fall not accelerate at this rate?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Due to other forces acting on the object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92764" y="1409700"/>
            <a:ext cx="3336835" cy="2417975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8503920" y="51434"/>
            <a:ext cx="422272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Someone is walking along at 1.5m/s, 10 seconds later they are running at 8m/s. Calculate their acceleration: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A= v-u/t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A= 8-1.5/t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A= 0.65m/s²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acceleration=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0.65m/s²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98840" y="2144864"/>
            <a:ext cx="4222724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a </a:t>
            </a:r>
            <a:r>
              <a:rPr lang="en-GB" sz="1400" b="1" dirty="0">
                <a:latin typeface="Comic Sans MS" panose="030F0702030302020204" pitchFamily="66" charset="0"/>
              </a:rPr>
              <a:t>velocity/time</a:t>
            </a:r>
            <a:r>
              <a:rPr lang="en-GB" sz="1400" dirty="0">
                <a:latin typeface="Comic Sans MS" panose="030F0702030302020204" pitchFamily="66" charset="0"/>
              </a:rPr>
              <a:t> graph for the following scenario.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bus starts from stationary and 20seconds later is doing 12m/s. It maintains this speed for 10 seconds before accelerating to 15m/s  5 seconds later. 20 seconds later the bus has stopped again.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867864" y="3827675"/>
            <a:ext cx="3743236" cy="2802053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EFF02E-F6B4-4A1E-9CB6-CB7359517B20}"/>
              </a:ext>
            </a:extLst>
          </p:cNvPr>
          <p:cNvSpPr/>
          <p:nvPr/>
        </p:nvSpPr>
        <p:spPr>
          <a:xfrm>
            <a:off x="3200400" y="5714639"/>
            <a:ext cx="368300" cy="27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A9A353-2F12-43D5-8912-BCBE702E535D}"/>
              </a:ext>
            </a:extLst>
          </p:cNvPr>
          <p:cNvSpPr/>
          <p:nvPr/>
        </p:nvSpPr>
        <p:spPr>
          <a:xfrm>
            <a:off x="2785341" y="6371270"/>
            <a:ext cx="368300" cy="27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EE5242-4DDB-4890-B16D-ADFFBE2B527B}"/>
              </a:ext>
            </a:extLst>
          </p:cNvPr>
          <p:cNvSpPr/>
          <p:nvPr/>
        </p:nvSpPr>
        <p:spPr>
          <a:xfrm>
            <a:off x="3449195" y="6371270"/>
            <a:ext cx="368300" cy="27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01C555-242B-41D8-BE9A-14D6966DA0AE}"/>
              </a:ext>
            </a:extLst>
          </p:cNvPr>
          <p:cNvSpPr/>
          <p:nvPr/>
        </p:nvSpPr>
        <p:spPr>
          <a:xfrm>
            <a:off x="9015348" y="8312539"/>
            <a:ext cx="598299" cy="24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v-u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1C9BA9-6D2A-4700-A9D8-B36415E2DD04}"/>
              </a:ext>
            </a:extLst>
          </p:cNvPr>
          <p:cNvSpPr/>
          <p:nvPr/>
        </p:nvSpPr>
        <p:spPr>
          <a:xfrm>
            <a:off x="8683714" y="8915794"/>
            <a:ext cx="598299" cy="24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51C856-903B-48ED-9B1D-597567712B17}"/>
              </a:ext>
            </a:extLst>
          </p:cNvPr>
          <p:cNvSpPr/>
          <p:nvPr/>
        </p:nvSpPr>
        <p:spPr>
          <a:xfrm>
            <a:off x="9312196" y="8921656"/>
            <a:ext cx="598299" cy="24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017811-76AF-4D14-B0FB-ACFC5D3CEC48}"/>
              </a:ext>
            </a:extLst>
          </p:cNvPr>
          <p:cNvCxnSpPr/>
          <p:nvPr/>
        </p:nvCxnSpPr>
        <p:spPr>
          <a:xfrm>
            <a:off x="5073445" y="1563329"/>
            <a:ext cx="0" cy="2079523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12314B4-B5C1-436F-B336-C0E5AA676DAB}"/>
              </a:ext>
            </a:extLst>
          </p:cNvPr>
          <p:cNvCxnSpPr>
            <a:cxnSpLocks/>
          </p:cNvCxnSpPr>
          <p:nvPr/>
        </p:nvCxnSpPr>
        <p:spPr>
          <a:xfrm flipH="1">
            <a:off x="5093114" y="3642852"/>
            <a:ext cx="2797273" cy="19668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2FBF33-68FE-4167-B38A-9882CC12AB66}"/>
              </a:ext>
            </a:extLst>
          </p:cNvPr>
          <p:cNvCxnSpPr/>
          <p:nvPr/>
        </p:nvCxnSpPr>
        <p:spPr>
          <a:xfrm flipV="1">
            <a:off x="5093113" y="2610465"/>
            <a:ext cx="850487" cy="103238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E824A89-31BB-446B-AEA1-D57553AF2726}"/>
              </a:ext>
            </a:extLst>
          </p:cNvPr>
          <p:cNvCxnSpPr>
            <a:cxnSpLocks/>
          </p:cNvCxnSpPr>
          <p:nvPr/>
        </p:nvCxnSpPr>
        <p:spPr>
          <a:xfrm flipV="1">
            <a:off x="5904275" y="2627684"/>
            <a:ext cx="1108665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9904C03-3362-4189-9C51-02B4BE3C9EB8}"/>
              </a:ext>
            </a:extLst>
          </p:cNvPr>
          <p:cNvCxnSpPr>
            <a:cxnSpLocks/>
          </p:cNvCxnSpPr>
          <p:nvPr/>
        </p:nvCxnSpPr>
        <p:spPr>
          <a:xfrm>
            <a:off x="6929627" y="2588344"/>
            <a:ext cx="636299" cy="101304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C8AD17-3726-4012-B65E-8B1FBC7345A1}"/>
              </a:ext>
            </a:extLst>
          </p:cNvPr>
          <p:cNvCxnSpPr>
            <a:cxnSpLocks/>
          </p:cNvCxnSpPr>
          <p:nvPr/>
        </p:nvCxnSpPr>
        <p:spPr>
          <a:xfrm>
            <a:off x="9064509" y="4114201"/>
            <a:ext cx="0" cy="2257069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2AECBFD-2B36-45B9-8404-E7119FC7B687}"/>
              </a:ext>
            </a:extLst>
          </p:cNvPr>
          <p:cNvCxnSpPr>
            <a:cxnSpLocks/>
          </p:cNvCxnSpPr>
          <p:nvPr/>
        </p:nvCxnSpPr>
        <p:spPr>
          <a:xfrm flipH="1">
            <a:off x="9044844" y="6371270"/>
            <a:ext cx="2945595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F8753B1-110F-40DB-9B1E-683C081FCB98}"/>
              </a:ext>
            </a:extLst>
          </p:cNvPr>
          <p:cNvCxnSpPr>
            <a:cxnSpLocks/>
          </p:cNvCxnSpPr>
          <p:nvPr/>
        </p:nvCxnSpPr>
        <p:spPr>
          <a:xfrm flipV="1">
            <a:off x="9064509" y="4800600"/>
            <a:ext cx="1037722" cy="156683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EEB995-FCAC-47EC-AC05-F3BEF4149C27}"/>
              </a:ext>
            </a:extLst>
          </p:cNvPr>
          <p:cNvCxnSpPr>
            <a:cxnSpLocks/>
          </p:cNvCxnSpPr>
          <p:nvPr/>
        </p:nvCxnSpPr>
        <p:spPr>
          <a:xfrm>
            <a:off x="10085780" y="4849147"/>
            <a:ext cx="93126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5769A85-9EAC-4E8A-91AE-022F21422180}"/>
              </a:ext>
            </a:extLst>
          </p:cNvPr>
          <p:cNvCxnSpPr>
            <a:cxnSpLocks/>
          </p:cNvCxnSpPr>
          <p:nvPr/>
        </p:nvCxnSpPr>
        <p:spPr>
          <a:xfrm flipV="1">
            <a:off x="11000593" y="4560910"/>
            <a:ext cx="145992" cy="2882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CF763D3-B355-4237-8FC8-6623AFE7263D}"/>
              </a:ext>
            </a:extLst>
          </p:cNvPr>
          <p:cNvCxnSpPr>
            <a:cxnSpLocks/>
          </p:cNvCxnSpPr>
          <p:nvPr/>
        </p:nvCxnSpPr>
        <p:spPr>
          <a:xfrm flipH="1" flipV="1">
            <a:off x="11154534" y="4569474"/>
            <a:ext cx="249575" cy="175802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58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66547" y="101601"/>
            <a:ext cx="7208053" cy="9391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latin typeface="Comic Sans MS" panose="030F0702030302020204" pitchFamily="66" charset="0"/>
              </a:rPr>
              <a:t>Motion </a:t>
            </a:r>
            <a:r>
              <a:rPr lang="en-GB" b="1" dirty="0">
                <a:latin typeface="Comic Sans MS" panose="030F0702030302020204" pitchFamily="66" charset="0"/>
              </a:rPr>
              <a:t>Revision Worksheet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53100" y="1440786"/>
            <a:ext cx="6781800" cy="807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Describe the difference between weight and mass.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</a:t>
            </a:r>
            <a:r>
              <a:rPr lang="en-GB" sz="1600" dirty="0">
                <a:latin typeface="Comic Sans MS" panose="030F0702030302020204" pitchFamily="66" charset="0"/>
              </a:rPr>
              <a:t> Explain the difference between a vector and a scalar quantity.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</a:t>
            </a:r>
            <a:r>
              <a:rPr lang="en-GB" sz="1600" dirty="0">
                <a:latin typeface="Comic Sans MS" panose="030F0702030302020204" pitchFamily="66" charset="0"/>
              </a:rPr>
              <a:t> Describe the difference between displacement and distance.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 &amp; CP1.3 </a:t>
            </a:r>
            <a:r>
              <a:rPr lang="en-GB" sz="1600" dirty="0">
                <a:latin typeface="Comic Sans MS" panose="030F0702030302020204" pitchFamily="66" charset="0"/>
              </a:rPr>
              <a:t>Describe the difference between velocity and speed.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CP1.2</a:t>
            </a:r>
            <a:r>
              <a:rPr lang="en-GB" sz="1600" dirty="0">
                <a:latin typeface="Comic Sans MS" panose="030F0702030302020204" pitchFamily="66" charset="0"/>
              </a:rPr>
              <a:t> Define the terms: acceleration, force, momentum, energy.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CP1.4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Recall formulae relating distance, speed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CP1.4</a:t>
            </a:r>
            <a:r>
              <a:rPr lang="en-GB" sz="1600" dirty="0">
                <a:latin typeface="Comic Sans MS" panose="030F0702030302020204" pitchFamily="66" charset="0"/>
              </a:rPr>
              <a:t> Use formulae relating distance, speed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CP1.10</a:t>
            </a:r>
            <a:r>
              <a:rPr lang="en-GB" sz="1600" dirty="0">
                <a:latin typeface="Comic Sans MS" panose="030F0702030302020204" pitchFamily="66" charset="0"/>
              </a:rPr>
              <a:t> Recall typical speeds for walking, running, cycling and travelling by car.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CP1.5</a:t>
            </a:r>
            <a:r>
              <a:rPr lang="en-GB" sz="1600" dirty="0">
                <a:latin typeface="Comic Sans MS" panose="030F0702030302020204" pitchFamily="66" charset="0"/>
              </a:rPr>
              <a:t> Interpret distance/time graphs (including recognising what the steepness of the line tells you).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CP1.5</a:t>
            </a:r>
            <a:r>
              <a:rPr lang="en-GB" sz="1600" dirty="0">
                <a:latin typeface="Comic Sans MS" panose="030F0702030302020204" pitchFamily="66" charset="0"/>
              </a:rPr>
              <a:t> Represent journeys on distance/time graphs.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CP1.5</a:t>
            </a:r>
            <a:r>
              <a:rPr lang="en-GB" sz="1600" dirty="0">
                <a:latin typeface="Comic Sans MS" panose="030F0702030302020204" pitchFamily="66" charset="0"/>
              </a:rPr>
              <a:t> Determine speed from the gradient of a distance/time graph.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CP1.6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Recall the formula relating acceleration, velocity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CP1.6</a:t>
            </a:r>
            <a:r>
              <a:rPr lang="en-GB" sz="1600" dirty="0">
                <a:latin typeface="Comic Sans MS" panose="030F0702030302020204" pitchFamily="66" charset="0"/>
              </a:rPr>
              <a:t> Use the formula relating acceleration, velocity and time.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CP1.7</a:t>
            </a:r>
            <a:r>
              <a:rPr lang="en-GB" sz="1600" dirty="0">
                <a:latin typeface="Comic Sans MS" panose="030F0702030302020204" pitchFamily="66" charset="0"/>
              </a:rPr>
              <a:t> Recall the formula relating acceleration, velocity and distance.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CP1.7</a:t>
            </a:r>
            <a:r>
              <a:rPr lang="en-GB" sz="1600" dirty="0">
                <a:latin typeface="Comic Sans MS" panose="030F0702030302020204" pitchFamily="66" charset="0"/>
              </a:rPr>
              <a:t> Use the formula relating acceleration, velocity and distance.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CP1.12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Recall the acceleration in a free fall.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CP1.12</a:t>
            </a:r>
            <a:r>
              <a:rPr lang="en-GB" sz="1600" dirty="0">
                <a:latin typeface="Comic Sans MS" panose="030F0702030302020204" pitchFamily="66" charset="0"/>
              </a:rPr>
              <a:t> Estimate the magnitudes of some everyday accelerations.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Represent journeys on velocity/time graphs.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Interpret velocity/time graphs qualitatively.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Calculate uniform accelerations from the gradients of velocity/time graphs.</a:t>
            </a:r>
          </a:p>
          <a:p>
            <a:pPr>
              <a:lnSpc>
                <a:spcPts val="2500"/>
              </a:lnSpc>
            </a:pPr>
            <a:r>
              <a:rPr lang="en-GB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CP1.8</a:t>
            </a:r>
            <a:r>
              <a:rPr lang="en-GB" sz="1600" dirty="0">
                <a:latin typeface="Comic Sans MS" panose="030F0702030302020204" pitchFamily="66" charset="0"/>
              </a:rPr>
              <a:t> Determine the distance travelled from the area under a velocity/time graph.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1500" y="266700"/>
            <a:ext cx="688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Rate each of the learning outcomes for how you feel about them:</a:t>
            </a:r>
          </a:p>
        </p:txBody>
      </p:sp>
      <p:pic>
        <p:nvPicPr>
          <p:cNvPr id="43" name="Picture 2" descr="http://upload.wikimedia.org/wikipedia/commons/thumb/8/85/Smiley.svg/1024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173" y="558852"/>
            <a:ext cx="854914" cy="85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www.clker.com/cliparts/2/y/n/p/b/1/tango-face-plain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469" y="574477"/>
            <a:ext cx="854914" cy="88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://www.clipartbest.com/cliparts/bTy/MA8/bTyMA8pT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766" y="585292"/>
            <a:ext cx="854914" cy="85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8320" y="420588"/>
            <a:ext cx="530648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Using your velocity/time graph calculate the distance travelled in the first stage of the bus journey.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20 x 12 / 2 = 120m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							Distance=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120m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320" y="2325465"/>
            <a:ext cx="5306480" cy="4616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Complete the following table, comparing what lines mean on distance/time graphs and velocity/time graphs: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965508"/>
              </p:ext>
            </p:extLst>
          </p:nvPr>
        </p:nvGraphicFramePr>
        <p:xfrm>
          <a:off x="246922" y="2920401"/>
          <a:ext cx="4969275" cy="3924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25">
                  <a:extLst>
                    <a:ext uri="{9D8B030D-6E8A-4147-A177-3AD203B41FA5}">
                      <a16:colId xmlns:a16="http://schemas.microsoft.com/office/drawing/2014/main" val="1172861020"/>
                    </a:ext>
                  </a:extLst>
                </a:gridCol>
                <a:gridCol w="1656425">
                  <a:extLst>
                    <a:ext uri="{9D8B030D-6E8A-4147-A177-3AD203B41FA5}">
                      <a16:colId xmlns:a16="http://schemas.microsoft.com/office/drawing/2014/main" val="3342070406"/>
                    </a:ext>
                  </a:extLst>
                </a:gridCol>
                <a:gridCol w="1656425">
                  <a:extLst>
                    <a:ext uri="{9D8B030D-6E8A-4147-A177-3AD203B41FA5}">
                      <a16:colId xmlns:a16="http://schemas.microsoft.com/office/drawing/2014/main" val="2093492793"/>
                    </a:ext>
                  </a:extLst>
                </a:gridCol>
              </a:tblGrid>
              <a:tr h="601396"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Distance/time</a:t>
                      </a:r>
                      <a:r>
                        <a:rPr lang="en-GB" sz="1600" baseline="0" dirty="0">
                          <a:latin typeface="Comic Sans MS" panose="030F0702030302020204" pitchFamily="66" charset="0"/>
                        </a:rPr>
                        <a:t> graph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mic Sans MS" panose="030F0702030302020204" pitchFamily="66" charset="0"/>
                        </a:rPr>
                        <a:t>Velocity/time graph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699163"/>
                  </a:ext>
                </a:extLst>
              </a:tr>
              <a:tr h="110783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A horizontal</a:t>
                      </a:r>
                      <a:r>
                        <a:rPr lang="en-GB" sz="1600" baseline="0" dirty="0">
                          <a:latin typeface="Comic Sans MS" panose="030F0702030302020204" pitchFamily="66" charset="0"/>
                        </a:rPr>
                        <a:t> line.</a:t>
                      </a:r>
                    </a:p>
                    <a:p>
                      <a:endParaRPr lang="en-GB" sz="1600" baseline="0" dirty="0"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Stationary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Constant Speed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303531"/>
                  </a:ext>
                </a:extLst>
              </a:tr>
              <a:tr h="110783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A sloping line upwards.</a:t>
                      </a: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Moving away at a constant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Accelerating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53146"/>
                  </a:ext>
                </a:extLst>
              </a:tr>
              <a:tr h="110783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A sloping line downwards.</a:t>
                      </a: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Returning to where the journey began at a constant speed.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Decelerating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188999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08000" y="4293131"/>
            <a:ext cx="11239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49275" y="5143027"/>
            <a:ext cx="1085850" cy="4868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5975" y="6360794"/>
            <a:ext cx="1019175" cy="4172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320" y="7031108"/>
            <a:ext cx="5306480" cy="2426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are the units that we commonly use for the following measures: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Speed: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m/s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Velocity: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m/s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Acceleration: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m/s²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Time: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Seconds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Distance: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Meters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Displacement: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Meters</a:t>
            </a:r>
          </a:p>
        </p:txBody>
      </p:sp>
    </p:spTree>
    <p:extLst>
      <p:ext uri="{BB962C8B-B14F-4D97-AF65-F5344CB8AC3E}">
        <p14:creationId xmlns:p14="http://schemas.microsoft.com/office/powerpoint/2010/main" val="366256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1b52ac7-d377-4d0c-ba18-3bd84841ac02" xsi:nil="true"/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5" ma:contentTypeDescription="Create a new document." ma:contentTypeScope="" ma:versionID="93b436713f39eb93315a389f6d10e545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ee61fd52e4afad04cad3826ab6004fb0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4FE228-0A70-44B5-8617-8F9D85655297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c1b52ac7-d377-4d0c-ba18-3bd84841ac02"/>
    <ds:schemaRef ds:uri="http://schemas.openxmlformats.org/package/2006/metadata/core-properties"/>
    <ds:schemaRef ds:uri="1ce2b004-633a-4215-9b6f-e0c5ea72e044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C22FFB-E165-4492-9534-0CA6CC3465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CD870F-0023-4B9E-9892-4A0BDDDC2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b52ac7-d377-4d0c-ba18-3bd84841ac02"/>
    <ds:schemaRef ds:uri="1ce2b004-633a-4215-9b6f-e0c5ea72e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2992</TotalTime>
  <Words>1363</Words>
  <Application>Microsoft Macintosh PowerPoint</Application>
  <PresentationFormat>A3 Paper (297x420 mm)</PresentationFormat>
  <Paragraphs>331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Foster</dc:creator>
  <cp:lastModifiedBy>Andy Hinch</cp:lastModifiedBy>
  <cp:revision>44</cp:revision>
  <cp:lastPrinted>2016-09-08T12:21:31Z</cp:lastPrinted>
  <dcterms:created xsi:type="dcterms:W3CDTF">2016-05-02T18:53:10Z</dcterms:created>
  <dcterms:modified xsi:type="dcterms:W3CDTF">2023-05-14T13:42:32Z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  <property fmtid="{D5CDD505-2E9C-101B-9397-08002B2CF9AE}" pid="3" name="Order">
    <vt:r8>6459300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