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6"/>
  </p:notesMasterIdLst>
  <p:sldIdLst>
    <p:sldId id="292" r:id="rId6"/>
    <p:sldId id="304" r:id="rId7"/>
    <p:sldId id="308" r:id="rId8"/>
    <p:sldId id="326" r:id="rId9"/>
    <p:sldId id="311" r:id="rId10"/>
    <p:sldId id="324" r:id="rId11"/>
    <p:sldId id="325" r:id="rId12"/>
    <p:sldId id="301" r:id="rId13"/>
    <p:sldId id="320" r:id="rId14"/>
    <p:sldId id="315" r:id="rId15"/>
    <p:sldId id="313" r:id="rId16"/>
    <p:sldId id="314" r:id="rId17"/>
    <p:sldId id="321" r:id="rId18"/>
    <p:sldId id="322" r:id="rId19"/>
    <p:sldId id="323" r:id="rId20"/>
    <p:sldId id="306" r:id="rId21"/>
    <p:sldId id="296" r:id="rId22"/>
    <p:sldId id="298" r:id="rId23"/>
    <p:sldId id="302" r:id="rId24"/>
    <p:sldId id="30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683E17-C873-70CC-1555-F9777ED617EC}" v="5" dt="2022-10-14T08:57:01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J Gauntlett" userId="S::jgauntlett@psf.wirral.sch.uk::9523ec61-843c-4299-8225-e474eb8f89b4" providerId="AD" clId="Web-{C6683E17-C873-70CC-1555-F9777ED617EC}"/>
    <pc:docChg chg="modSld">
      <pc:chgData name="Mrs J Gauntlett" userId="S::jgauntlett@psf.wirral.sch.uk::9523ec61-843c-4299-8225-e474eb8f89b4" providerId="AD" clId="Web-{C6683E17-C873-70CC-1555-F9777ED617EC}" dt="2022-10-14T08:57:01.509" v="4" actId="20577"/>
      <pc:docMkLst>
        <pc:docMk/>
      </pc:docMkLst>
      <pc:sldChg chg="modSp">
        <pc:chgData name="Mrs J Gauntlett" userId="S::jgauntlett@psf.wirral.sch.uk::9523ec61-843c-4299-8225-e474eb8f89b4" providerId="AD" clId="Web-{C6683E17-C873-70CC-1555-F9777ED617EC}" dt="2022-10-14T08:57:01.509" v="4" actId="20577"/>
        <pc:sldMkLst>
          <pc:docMk/>
          <pc:sldMk cId="0" sldId="292"/>
        </pc:sldMkLst>
        <pc:spChg chg="mod">
          <ac:chgData name="Mrs J Gauntlett" userId="S::jgauntlett@psf.wirral.sch.uk::9523ec61-843c-4299-8225-e474eb8f89b4" providerId="AD" clId="Web-{C6683E17-C873-70CC-1555-F9777ED617EC}" dt="2022-10-14T08:57:01.509" v="4" actId="20577"/>
          <ac:spMkLst>
            <pc:docMk/>
            <pc:sldMk cId="0" sldId="292"/>
            <ac:spMk id="5122" creationId="{26ECD295-C181-483E-967B-FE56D5A102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11F6F-35A0-4472-B213-B0E9DCCBA07D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24F1D-2BDE-40CB-AE4F-4007E6FB3E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9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6B2E6DD-006C-49E5-BEF5-32482BA357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C661AE4-557B-4581-8982-6AE1B1C03F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DD745-7652-43A2-A0F9-C65758CCF506}"/>
              </a:ext>
            </a:extLst>
          </p:cNvPr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1F267D2-0775-457A-8788-5E16610A4AB3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467FA704-A7A8-4BD4-AC73-500B6C1487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37D9EEF5-D8F6-4C5F-89CB-C80BA965F1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8619EB1-97B3-4E9A-8396-2C62BE15148A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B657E0-5496-411B-9E6C-D9423A094D9D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ED3FA05F-13D5-4512-B54E-1DFFEB5DDD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D624FF07-020A-4A13-BCD6-B0E7F684FF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44498DF2-8A76-40BF-8AD0-6FCF265EC8E2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51F364-3BE5-4DC7-A071-A8D200ABA066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ED3FA05F-13D5-4512-B54E-1DFFEB5DDD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D624FF07-020A-4A13-BCD6-B0E7F684FF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44498DF2-8A76-40BF-8AD0-6FCF265EC8E2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51F364-3BE5-4DC7-A071-A8D200ABA066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31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ED3FA05F-13D5-4512-B54E-1DFFEB5DDD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D624FF07-020A-4A13-BCD6-B0E7F684FF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44498DF2-8A76-40BF-8AD0-6FCF265EC8E2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51F364-3BE5-4DC7-A071-A8D200ABA066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7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ED3FA05F-13D5-4512-B54E-1DFFEB5DDD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D624FF07-020A-4A13-BCD6-B0E7F684FF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44498DF2-8A76-40BF-8AD0-6FCF265EC8E2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51F364-3BE5-4DC7-A071-A8D200ABA066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47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90E5620-DF29-4573-9490-4B19248ACD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8B6A363-30DB-41EC-9659-C2B9995DC7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341C1-A59E-4EAD-BC26-674A362F7757}"/>
              </a:ext>
            </a:extLst>
          </p:cNvPr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64C6ECE-4529-4AA2-B977-5CD546CDA569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1F29949-69A3-4A34-A42E-B9D779DCD4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6C93A92-9A15-4B58-B6E0-8C06792B9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61B6D-A8B1-4989-8131-A3C6C6EAA29D}"/>
              </a:ext>
            </a:extLst>
          </p:cNvPr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B46BE6C-C78C-4B48-A2D1-AB43B63FF474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BE7E7CE-0B3B-410F-ACF6-25D7E0EDA8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F87A7221-9EC7-4F39-9C5E-EE28484B23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AB65-5666-48DF-A7E9-DE161C7C22D6}"/>
              </a:ext>
            </a:extLst>
          </p:cNvPr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F23CE7B-9CA4-4F10-B57B-93C91436D910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8948AF8-6AB7-4AC5-BB68-41A7247840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F5F9F879-BB72-4015-BD8D-A07DBF61B3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64FCE-4217-401A-8699-FFFB9CB6FE1B}"/>
              </a:ext>
            </a:extLst>
          </p:cNvPr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3EE65B3-495A-44D4-9FD7-3210CF461CA4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8948AF8-6AB7-4AC5-BB68-41A7247840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F5F9F879-BB72-4015-BD8D-A07DBF61B3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64FCE-4217-401A-8699-FFFB9CB6FE1B}"/>
              </a:ext>
            </a:extLst>
          </p:cNvPr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3EE65B3-495A-44D4-9FD7-3210CF461CA4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70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2465ABDE-CCF6-4161-85DE-A35F3BE8AD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0561E3D2-9770-438C-8E3E-DD6D4C315E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B4D82-A812-4E38-BECC-1607B8413426}"/>
              </a:ext>
            </a:extLst>
          </p:cNvPr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F27D2F8-DB03-444C-8ABC-216E430D92C5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83BAB5D-14FC-48D1-99A7-0651170480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F1A075A-BA7B-4108-AF27-30DBE8E109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F29A799-6C95-40B0-93E4-0A8C6CB38BD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81BF5-809A-4508-A551-78E1565475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487A1E3-655E-4934-969F-B7433702FD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ACDCDC2C-1DF9-4065-94D7-4F26C88EAB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F2445F3-EBDB-4D02-8EBB-723EFECB29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BCC13-D435-4355-A3D4-83BA7E0A14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CFF106E-7C41-4A5E-A6F8-2223C985C5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54C372D-272A-4A82-9D2B-72D3AB106F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94B5E-4201-4709-9081-83606BEF29EF}"/>
              </a:ext>
            </a:extLst>
          </p:cNvPr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92C7FA4-26CF-40DE-93E3-7ADE6F34006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CF09F3A-6F6D-424A-8F2C-F65EB01A0E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9C8BEFE-12D8-4052-8CA1-019CB6119B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5010C92-0B17-4367-9C65-DB23E43F8E2D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434A70-B4BB-4310-94C3-D1EE6B0BB5E2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FF92-6714-441A-8F4C-9C934F7DFE2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E62-1FC4-42F3-AB9D-BA1F97BC7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52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FF92-6714-441A-8F4C-9C934F7DFE2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E62-1FC4-42F3-AB9D-BA1F97BC7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9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FF92-6714-441A-8F4C-9C934F7DFE2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E62-1FC4-42F3-AB9D-BA1F97BC7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944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14DED2-FC2E-4845-85C8-7648321BB112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8A5F93-591F-4F29-BCF3-6A4F50E79B43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895D9-9D03-4B78-9588-5B44135AA9EC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DD2565-68A0-4993-9DB4-96359B832E4E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EFDF46C-A431-43FC-8D41-A85E2BD6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203B7-CB53-4A0B-A4FA-60B7FADA583E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CBBD00-4DFE-4AF1-813D-005409C9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085EE8-A2D2-4953-A7E0-2CF168A70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F31EA-7861-4992-A8E2-0996B49F7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4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D35C7-11DD-483D-A6B2-7FB60D3553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A1B3-7D9C-4BA5-8CE6-6B139B63DEAE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A9B9-C4C7-4F0A-9C34-76F341609F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BED4A-EE22-4AB8-B8BB-715F596F0A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D17E448-9B4C-4AE0-8E09-F996DD728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459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E19A61-4401-4C39-B903-DE317D4B11C4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63B96-FF04-4427-B0F8-063B0501A639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AECE3-026F-46B0-B283-7446FCC9B347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9D221C-804F-4E93-A6D1-745C84C3CB00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B2CF316-D099-41FC-BC1F-978A0C57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4AF9-4F90-41C5-BB5A-045C1E7C68D4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749C353-279E-44DF-9425-21CFE1FF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E15F9E7-7C2F-486D-8308-BB69FF35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CCD6B-B29C-4B4F-8555-D22B2575E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657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305A48-47FE-4305-BFBF-0E5D7598A8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26F6-ABDA-4FB8-832C-EA218E3671B6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9AF4FE-C434-4870-8542-D706046C36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1102FE-EF33-473C-A340-8C46CA8032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27D6345-9657-4773-9CDB-4BD60D8FF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072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141D24A-663B-4465-B9AD-EC5B0FC4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1997-4BFE-4FA6-BA87-C913C38F594A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07C84B-56E0-4818-9D15-87D72B77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246087-6E1D-4C37-B69D-BCB81FFC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95BA2-76CD-4A80-AE5E-D00034B3E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64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7A8833-BE0D-479B-8B3A-5DBD52B3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35C33-843B-4FBD-9328-915394AAAB5F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325ABB-C3AF-4877-BF7D-2D909E7F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F37BE6-3599-4779-9A9A-B6D7D2B3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05D70-C588-45E2-A563-8337E262F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1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61A576-821D-40AF-B2D8-9D6DDA51A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F781-EAE9-4552-9020-294AD8661718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EB0C96-DEE1-484E-9576-D0338DDF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C102B9-0C22-4941-B802-8055B04C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045C2-7D03-4175-A5FF-F0E615BAF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94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2E1F64-A6F9-4485-A57E-96D842666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EADE-53EB-4DD8-BD45-6F77E44F265D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E7E4BF-A14D-42AE-B5D8-A9A8F3A4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CA734D-9B7B-456F-BE03-B4266A47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8FB8C-BEC2-4647-A3D2-08B4EE8D6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6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FF92-6714-441A-8F4C-9C934F7DFE2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E62-1FC4-42F3-AB9D-BA1F97BC7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9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18DCC9-7BB1-42A0-A7CC-235487F2169B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AA37C-00B8-4AFD-8567-C8FCF4FDECB9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B40FDF-41F3-4B2B-A17E-A85F10334BD5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2CE748-C48D-4D66-BD42-ADEEB7D2C1A1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138D537-7024-4CBF-A8B6-E20EF217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DFCA4-86BA-46C4-AF26-832C44175C57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4D28590-D50C-4D72-A06C-4425DA9C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5F96449-E0E2-425C-90C0-90628DFC2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1441D-9ED1-4638-8D86-4E8E9F5C5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3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BB5A9-1C88-4D51-B05A-185250F7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FE8F-68F5-4A45-8F42-2618B32EAA4F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9D4B4-0489-4258-A6F0-19E2D0FB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47AFE-57F5-42EA-8106-77BD5950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93C18-253A-4E5E-A37D-32118FBBB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6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E2AE7-31FD-4581-A21B-7A68F0E5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039E-B5AA-4485-946F-1FAB605A86E4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30E82-4E84-4BED-84A4-9FF174E3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17CE9-701C-4934-AB95-514FD409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63AD5-AF92-45BE-B298-0D902CAD5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34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FF92-6714-441A-8F4C-9C934F7DFE2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E62-1FC4-42F3-AB9D-BA1F97BC7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72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FF92-6714-441A-8F4C-9C934F7DFE2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E62-1FC4-42F3-AB9D-BA1F97BC7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3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FF92-6714-441A-8F4C-9C934F7DFE2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E62-1FC4-42F3-AB9D-BA1F97BC7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71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FF92-6714-441A-8F4C-9C934F7DFE2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E62-1FC4-42F3-AB9D-BA1F97BC7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3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FF92-6714-441A-8F4C-9C934F7DFE2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E62-1FC4-42F3-AB9D-BA1F97BC7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4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FF92-6714-441A-8F4C-9C934F7DFE2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E62-1FC4-42F3-AB9D-BA1F97BC7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20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FF92-6714-441A-8F4C-9C934F7DFE2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E62-1FC4-42F3-AB9D-BA1F97BC7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85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FF92-6714-441A-8F4C-9C934F7DFE2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71E62-1FC4-42F3-AB9D-BA1F97BC7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11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7ACD2B-FC12-4FD7-B72F-65708ACFA161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8F1D3A-C7D6-43B7-A2F2-9C38B4ECE452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D5ACEB-7E38-424F-BB99-60F70FA09A95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227973-6456-4577-B964-03941808DA66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24B81-C140-4AF7-AC2A-44249F4F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id="{1A0D2159-B67A-4A4C-BE11-53B9868EF1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D23ED-542F-4076-AAF1-30C9835A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E84CE73-EBFF-48CC-AB5E-0C6C77672B32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0D374-411C-49FD-9752-C7CECDD6C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239E5-EFC9-4537-B7DF-1231BFAC4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B6F3EA21-0698-420F-BBF3-E1D64E52C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37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about:blan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26ECD295-C181-483E-967B-FE56D5A1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072" y="629268"/>
            <a:ext cx="4939868" cy="1286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Year 10 </a:t>
            </a:r>
            <a:endParaRPr lang="en-US" altLang="en-US" sz="4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Information Evening.</a:t>
            </a:r>
            <a:endParaRPr lang="en-US" altLang="en-US" sz="4000">
              <a:solidFill>
                <a:schemeClr val="tx1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5123" name="TextBox 3">
            <a:extLst>
              <a:ext uri="{FF2B5EF4-FFF2-40B4-BE49-F238E27FC236}">
                <a16:creationId xmlns:a16="http://schemas.microsoft.com/office/drawing/2014/main" id="{7B1E4A66-3343-46B6-AB97-EDA4161B0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073" y="2438400"/>
            <a:ext cx="4939867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4400" dirty="0">
                <a:solidFill>
                  <a:schemeClr val="tx1"/>
                </a:solidFill>
                <a:latin typeface="+mn-lt"/>
              </a:rPr>
              <a:t>GCSE Mathematics.</a:t>
            </a:r>
          </a:p>
        </p:txBody>
      </p:sp>
      <p:pic>
        <p:nvPicPr>
          <p:cNvPr id="5127" name="Picture 5124" descr="Complex maths formulae on a blackboard">
            <a:extLst>
              <a:ext uri="{FF2B5EF4-FFF2-40B4-BE49-F238E27FC236}">
                <a16:creationId xmlns:a16="http://schemas.microsoft.com/office/drawing/2014/main" id="{E8DA0CF4-3961-42D6-9C52-3B7E43C44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58" r="24534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5128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>
            <a:extLst>
              <a:ext uri="{FF2B5EF4-FFF2-40B4-BE49-F238E27FC236}">
                <a16:creationId xmlns:a16="http://schemas.microsoft.com/office/drawing/2014/main" id="{5817E065-A9FD-46AC-9708-406DCAB39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5605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1FAEC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Websites students should be using: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GB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sparxmaths.uk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EABDE4-7639-4C76-9FCC-C04372ACC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0" t="13031" r="27952" b="3046"/>
          <a:stretch/>
        </p:blipFill>
        <p:spPr>
          <a:xfrm>
            <a:off x="847047" y="830380"/>
            <a:ext cx="7449905" cy="57820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9A74B6-3D5E-4CB0-B6AA-30249724C454}"/>
              </a:ext>
            </a:extLst>
          </p:cNvPr>
          <p:cNvSpPr/>
          <p:nvPr/>
        </p:nvSpPr>
        <p:spPr>
          <a:xfrm>
            <a:off x="1079653" y="1707614"/>
            <a:ext cx="1443210" cy="5023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>
            <a:extLst>
              <a:ext uri="{FF2B5EF4-FFF2-40B4-BE49-F238E27FC236}">
                <a16:creationId xmlns:a16="http://schemas.microsoft.com/office/drawing/2014/main" id="{AE8AD5E1-C512-4477-82F0-46CA4B26B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38100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1FAEC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Websites students should be using: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sparxmaths.uk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F08496-DBF2-483B-868A-1F1DF4AA3E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3" t="19891" r="5000" b="-586"/>
          <a:stretch/>
        </p:blipFill>
        <p:spPr>
          <a:xfrm>
            <a:off x="201084" y="1148508"/>
            <a:ext cx="8741832" cy="49989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>
            <a:extLst>
              <a:ext uri="{FF2B5EF4-FFF2-40B4-BE49-F238E27FC236}">
                <a16:creationId xmlns:a16="http://schemas.microsoft.com/office/drawing/2014/main" id="{41FB49A4-D13B-45B2-8857-B5A0C591D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52400"/>
            <a:ext cx="86868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1FAEC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Websites students should be using: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mathsgenie.co.uk</a:t>
            </a:r>
            <a:endParaRPr lang="en-GB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No login needed.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0EA41F83-EBEC-4625-AF8D-A10E89F87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5173" r="7388" b="56374"/>
          <a:stretch>
            <a:fillRect/>
          </a:stretch>
        </p:blipFill>
        <p:spPr bwMode="auto">
          <a:xfrm>
            <a:off x="303213" y="1695450"/>
            <a:ext cx="845661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>
            <a:extLst>
              <a:ext uri="{FF2B5EF4-FFF2-40B4-BE49-F238E27FC236}">
                <a16:creationId xmlns:a16="http://schemas.microsoft.com/office/drawing/2014/main" id="{204ECD0C-EB8C-4BA5-9C16-056B156B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30954" r="14645" b="13126"/>
          <a:stretch>
            <a:fillRect/>
          </a:stretch>
        </p:blipFill>
        <p:spPr bwMode="auto">
          <a:xfrm>
            <a:off x="300038" y="2757488"/>
            <a:ext cx="8459787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>
            <a:extLst>
              <a:ext uri="{FF2B5EF4-FFF2-40B4-BE49-F238E27FC236}">
                <a16:creationId xmlns:a16="http://schemas.microsoft.com/office/drawing/2014/main" id="{41FB49A4-D13B-45B2-8857-B5A0C591D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52400"/>
            <a:ext cx="8686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1FAEC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Websites students should be using: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onmaths.com</a:t>
            </a:r>
            <a:endParaRPr lang="en-GB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No login needed.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5A720-D7D8-4988-9A71-2BB1C2BBB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283"/>
            <a:ext cx="9144000" cy="337624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EE4481-362A-4417-9876-D3D11D9269AF}"/>
              </a:ext>
            </a:extLst>
          </p:cNvPr>
          <p:cNvCxnSpPr>
            <a:cxnSpLocks/>
          </p:cNvCxnSpPr>
          <p:nvPr/>
        </p:nvCxnSpPr>
        <p:spPr>
          <a:xfrm flipV="1">
            <a:off x="691117" y="2222206"/>
            <a:ext cx="1446028" cy="14134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3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>
            <a:extLst>
              <a:ext uri="{FF2B5EF4-FFF2-40B4-BE49-F238E27FC236}">
                <a16:creationId xmlns:a16="http://schemas.microsoft.com/office/drawing/2014/main" id="{41FB49A4-D13B-45B2-8857-B5A0C591D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52400"/>
            <a:ext cx="8686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1FAEC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Websites students should be using: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onmaths.com</a:t>
            </a:r>
            <a:endParaRPr lang="en-GB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No login needed.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3CF09-0521-4154-A6D2-2B12CEC81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2" y="1691283"/>
            <a:ext cx="6621523" cy="49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6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>
            <a:extLst>
              <a:ext uri="{FF2B5EF4-FFF2-40B4-BE49-F238E27FC236}">
                <a16:creationId xmlns:a16="http://schemas.microsoft.com/office/drawing/2014/main" id="{41FB49A4-D13B-45B2-8857-B5A0C591D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52400"/>
            <a:ext cx="8686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1FAEC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Websites students should be using: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onmaths.com</a:t>
            </a:r>
            <a:endParaRPr lang="en-GB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No login needed.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00278-2654-4874-924C-AB9BF35A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1" y="1880971"/>
            <a:ext cx="8164064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5E4436F4-C805-4178-939C-6031424B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14989" r="36916" b="22427"/>
          <a:stretch>
            <a:fillRect/>
          </a:stretch>
        </p:blipFill>
        <p:spPr bwMode="auto">
          <a:xfrm>
            <a:off x="200025" y="1235075"/>
            <a:ext cx="86534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>
            <a:extLst>
              <a:ext uri="{FF2B5EF4-FFF2-40B4-BE49-F238E27FC236}">
                <a16:creationId xmlns:a16="http://schemas.microsoft.com/office/drawing/2014/main" id="{D4F1FE94-A75A-4644-85C9-AFF44854E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b="1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Websites students should be using:</a:t>
            </a:r>
            <a:endParaRPr lang="en-GB" altLang="en-US" sz="320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Pensbyhighschool.com</a:t>
            </a:r>
            <a:endParaRPr lang="en-GB" altLang="en-US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CF7EDE99-DDE8-4101-8CF2-0D2059F0F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5263"/>
            <a:ext cx="77724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600">
                <a:solidFill>
                  <a:schemeClr val="tx1"/>
                </a:solidFill>
                <a:latin typeface="Arial" panose="020B0604020202020204" pitchFamily="34" charset="0"/>
              </a:rPr>
              <a:t>corbettmaths.com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3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600">
                <a:solidFill>
                  <a:schemeClr val="tx1"/>
                </a:solidFill>
                <a:latin typeface="Arial" panose="020B0604020202020204" pitchFamily="34" charset="0"/>
              </a:rPr>
              <a:t>No login needed.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3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600">
                <a:solidFill>
                  <a:schemeClr val="tx1"/>
                </a:solidFill>
                <a:latin typeface="Arial" panose="020B0604020202020204" pitchFamily="34" charset="0"/>
              </a:rPr>
              <a:t>There are videos, worksheets, practice papers to use.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3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8E200300-AF5B-488A-AE9D-FC1CAECF2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28600"/>
            <a:ext cx="3852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corbettmaths.com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A42403-6C08-4D3B-B547-A85334CBEAA1}"/>
              </a:ext>
            </a:extLst>
          </p:cNvPr>
          <p:cNvGrpSpPr/>
          <p:nvPr/>
        </p:nvGrpSpPr>
        <p:grpSpPr>
          <a:xfrm>
            <a:off x="0" y="901807"/>
            <a:ext cx="9144000" cy="5167689"/>
            <a:chOff x="0" y="901807"/>
            <a:chExt cx="9144000" cy="5167689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DB22E8E4-0D05-4C7B-B246-E8BEC9FF4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01807"/>
              <a:ext cx="9144000" cy="505438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9D9130-96CE-46AB-9BD7-1E7A015B967F}"/>
                </a:ext>
              </a:extLst>
            </p:cNvPr>
            <p:cNvSpPr/>
            <p:nvPr/>
          </p:nvSpPr>
          <p:spPr>
            <a:xfrm>
              <a:off x="6692348" y="5393635"/>
              <a:ext cx="2451652" cy="675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0E86A7BB-8C69-4E7B-AC03-6B32807FB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12" y="118441"/>
            <a:ext cx="6670813" cy="662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F876D0AC-7AF1-43C8-BE0C-ED61F5789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09600"/>
            <a:ext cx="2751066" cy="12059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GCSE Mathematics</a:t>
            </a:r>
            <a:endParaRPr lang="en-US" alt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F8A01-616F-4296-8C68-CA7C2033AD1D}"/>
              </a:ext>
            </a:extLst>
          </p:cNvPr>
          <p:cNvSpPr txBox="1"/>
          <p:nvPr/>
        </p:nvSpPr>
        <p:spPr>
          <a:xfrm>
            <a:off x="3218917" y="88174"/>
            <a:ext cx="5709401" cy="648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Edexcel (1MA1)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3 Exam papers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Higher tier covers grades 9 to 4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Foundation tier covers grades 5 to 1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Each paper lasts 90 minutes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Each paper is worth 80 marks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>
            <a:extLst>
              <a:ext uri="{FF2B5EF4-FFF2-40B4-BE49-F238E27FC236}">
                <a16:creationId xmlns:a16="http://schemas.microsoft.com/office/drawing/2014/main" id="{693E4E32-0849-4CF3-BBCF-949F09BA7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1FAEC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GCSE Mathematics</a:t>
            </a:r>
            <a:endParaRPr lang="en-GB" altLang="en-US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 (Edexcel) revision workbooks</a:t>
            </a:r>
            <a:endParaRPr lang="en-GB" altLang="en-US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TextBox 1">
            <a:extLst>
              <a:ext uri="{FF2B5EF4-FFF2-40B4-BE49-F238E27FC236}">
                <a16:creationId xmlns:a16="http://schemas.microsoft.com/office/drawing/2014/main" id="{5F9E2AFB-F6AA-4342-9167-03604C80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1242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6000">
                <a:solidFill>
                  <a:srgbClr val="C00000"/>
                </a:solidFill>
                <a:latin typeface="Arial Rounded MT Bold" panose="020F0704030504030204" pitchFamily="34" charset="0"/>
              </a:rPr>
              <a:t>£5</a:t>
            </a:r>
          </a:p>
        </p:txBody>
      </p:sp>
      <p:pic>
        <p:nvPicPr>
          <p:cNvPr id="25604" name="Picture 4" descr="C:\Users\mwilliams\Local Settings\Temporary Internet Files\Content.Word\20170508_164714.jpg">
            <a:extLst>
              <a:ext uri="{FF2B5EF4-FFF2-40B4-BE49-F238E27FC236}">
                <a16:creationId xmlns:a16="http://schemas.microsoft.com/office/drawing/2014/main" id="{739C42AA-BFCB-49CA-9835-32FA96D09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r="13210"/>
          <a:stretch>
            <a:fillRect/>
          </a:stretch>
        </p:blipFill>
        <p:spPr bwMode="auto">
          <a:xfrm>
            <a:off x="533400" y="1627188"/>
            <a:ext cx="59785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TextBox 2">
            <a:extLst>
              <a:ext uri="{FF2B5EF4-FFF2-40B4-BE49-F238E27FC236}">
                <a16:creationId xmlns:a16="http://schemas.microsoft.com/office/drawing/2014/main" id="{B4E936EF-DA7A-4F33-86D2-46DFDA1D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9115"/>
            <a:ext cx="2552283" cy="11264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GCSE Mathematics</a:t>
            </a:r>
            <a:endParaRPr lang="en-US" alt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D9210-5A80-4438-85CE-397360343266}"/>
              </a:ext>
            </a:extLst>
          </p:cNvPr>
          <p:cNvSpPr txBox="1"/>
          <p:nvPr/>
        </p:nvSpPr>
        <p:spPr>
          <a:xfrm>
            <a:off x="3289641" y="609878"/>
            <a:ext cx="5615819" cy="332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Exam dates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Paper 1 (non-calculator): </a:t>
            </a:r>
            <a:r>
              <a:rPr lang="en-US" sz="2400" u="sng" dirty="0">
                <a:solidFill>
                  <a:srgbClr val="FF0000"/>
                </a:solidFill>
              </a:rPr>
              <a:t>Friday 19</a:t>
            </a:r>
            <a:r>
              <a:rPr lang="en-US" sz="2400" u="sng" baseline="30000" dirty="0">
                <a:solidFill>
                  <a:srgbClr val="FF0000"/>
                </a:solidFill>
              </a:rPr>
              <a:t>th</a:t>
            </a:r>
            <a:r>
              <a:rPr lang="en-US" sz="2400" u="sng" dirty="0">
                <a:solidFill>
                  <a:srgbClr val="FF0000"/>
                </a:solidFill>
              </a:rPr>
              <a:t> May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Paper 2 (calculator): </a:t>
            </a:r>
            <a:r>
              <a:rPr lang="en-US" sz="2400" u="sng" dirty="0">
                <a:solidFill>
                  <a:srgbClr val="FF0000"/>
                </a:solidFill>
              </a:rPr>
              <a:t>Tuesday 6</a:t>
            </a:r>
            <a:r>
              <a:rPr lang="en-US" sz="2400" u="sng" baseline="30000" dirty="0">
                <a:solidFill>
                  <a:srgbClr val="FF0000"/>
                </a:solidFill>
              </a:rPr>
              <a:t>th</a:t>
            </a:r>
            <a:r>
              <a:rPr lang="en-US" sz="2400" u="sng" dirty="0">
                <a:solidFill>
                  <a:srgbClr val="FF0000"/>
                </a:solidFill>
              </a:rPr>
              <a:t> June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Paper 3 (calculator): </a:t>
            </a:r>
            <a:r>
              <a:rPr lang="en-US" sz="2400" u="sng" dirty="0">
                <a:solidFill>
                  <a:srgbClr val="FF0000"/>
                </a:solidFill>
              </a:rPr>
              <a:t>Monday 14</a:t>
            </a:r>
            <a:r>
              <a:rPr lang="en-US" sz="2400" u="sng" baseline="30000" dirty="0">
                <a:solidFill>
                  <a:srgbClr val="FF0000"/>
                </a:solidFill>
              </a:rPr>
              <a:t>th</a:t>
            </a:r>
            <a:r>
              <a:rPr lang="en-US" sz="2400" u="sng" dirty="0">
                <a:solidFill>
                  <a:srgbClr val="FF0000"/>
                </a:solidFill>
              </a:rPr>
              <a:t> June</a:t>
            </a:r>
            <a:r>
              <a:rPr lang="en-US" sz="2400" dirty="0"/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TextBox 2">
            <a:extLst>
              <a:ext uri="{FF2B5EF4-FFF2-40B4-BE49-F238E27FC236}">
                <a16:creationId xmlns:a16="http://schemas.microsoft.com/office/drawing/2014/main" id="{B4E936EF-DA7A-4F33-86D2-46DFDA1D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9115"/>
            <a:ext cx="2552283" cy="11264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GCSE Mathematics</a:t>
            </a:r>
            <a:endParaRPr lang="en-US" alt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D9210-5A80-4438-85CE-397360343266}"/>
              </a:ext>
            </a:extLst>
          </p:cNvPr>
          <p:cNvSpPr txBox="1"/>
          <p:nvPr/>
        </p:nvSpPr>
        <p:spPr>
          <a:xfrm>
            <a:off x="3289641" y="609877"/>
            <a:ext cx="5615819" cy="5647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latin typeface="Arial Rounded MT Bold" panose="020F0704030504030204" pitchFamily="34" charset="0"/>
              </a:rPr>
              <a:t>Assessments: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dirty="0">
                <a:latin typeface="Arial Rounded MT Bold" panose="020F0704030504030204" pitchFamily="34" charset="0"/>
              </a:rPr>
              <a:t>Throughout Year 10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3900" dirty="0">
              <a:latin typeface="Arial Rounded MT Bold" panose="020F0704030504030204" pitchFamily="34" charset="0"/>
            </a:endParaRP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3900" dirty="0">
              <a:latin typeface="Arial Rounded MT Bold" panose="020F0704030504030204" pitchFamily="34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End of Year 10  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3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two GCSE papers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en-US" sz="39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39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dirty="0">
                <a:latin typeface="Arial Rounded MT Bold" panose="020F0704030504030204" pitchFamily="34" charset="0"/>
              </a:rPr>
              <a:t>Year 11  - October and December.</a:t>
            </a:r>
          </a:p>
        </p:txBody>
      </p:sp>
    </p:spTree>
    <p:extLst>
      <p:ext uri="{BB962C8B-B14F-4D97-AF65-F5344CB8AC3E}">
        <p14:creationId xmlns:p14="http://schemas.microsoft.com/office/powerpoint/2010/main" val="52248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>
            <a:extLst>
              <a:ext uri="{FF2B5EF4-FFF2-40B4-BE49-F238E27FC236}">
                <a16:creationId xmlns:a16="http://schemas.microsoft.com/office/drawing/2014/main" id="{EEDB5C67-CF47-4CFC-B522-E4FA9CC97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282575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Relevant topics:   December mock QLA.</a:t>
            </a:r>
            <a:endParaRPr lang="en-GB" altLang="en-US" sz="3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9F1D7A58-03CF-4AFD-8738-5A28C2CB3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25140" r="38634" b="13876"/>
          <a:stretch>
            <a:fillRect/>
          </a:stretch>
        </p:blipFill>
        <p:spPr bwMode="auto">
          <a:xfrm>
            <a:off x="457200" y="1312863"/>
            <a:ext cx="7777163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>
            <a:extLst>
              <a:ext uri="{FF2B5EF4-FFF2-40B4-BE49-F238E27FC236}">
                <a16:creationId xmlns:a16="http://schemas.microsoft.com/office/drawing/2014/main" id="{5706E35B-EE33-49A3-9FF8-8133C072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686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AEC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GCSE Mathematics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Paper 2 &amp; Paper 3 require the use of a scientific calculator.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recommend Casio fx-83GT Plus.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2" name="TextBox 1">
            <a:extLst>
              <a:ext uri="{FF2B5EF4-FFF2-40B4-BE49-F238E27FC236}">
                <a16:creationId xmlns:a16="http://schemas.microsoft.com/office/drawing/2014/main" id="{4549E28E-0B39-4ED2-8A0D-2B3794687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3562350"/>
            <a:ext cx="2476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£9.00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A075B5D7-408E-4442-BF61-490B7834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" b="4535"/>
          <a:stretch>
            <a:fillRect/>
          </a:stretch>
        </p:blipFill>
        <p:spPr bwMode="auto">
          <a:xfrm>
            <a:off x="1219200" y="3009900"/>
            <a:ext cx="27432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5CA26B6D-6D5D-45E3-96D5-67DD4832A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105400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…but….</a:t>
            </a:r>
          </a:p>
        </p:txBody>
      </p:sp>
    </p:spTree>
    <p:custDataLst>
      <p:tags r:id="rId1"/>
    </p:custDataLst>
  </p:cSld>
  <p:clrMapOvr>
    <a:masterClrMapping/>
  </p:clrMapOvr>
  <p:transition spd="slow" advTm="241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>
            <a:extLst>
              <a:ext uri="{FF2B5EF4-FFF2-40B4-BE49-F238E27FC236}">
                <a16:creationId xmlns:a16="http://schemas.microsoft.com/office/drawing/2014/main" id="{E170732E-A489-4667-A392-3369D23EE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686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AEC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GCSE Mathematics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….for those who may be thinking of ‘A’ level Maths, or ‘A’ level physics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recommend Casio fx-991EX.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2" name="TextBox 1">
            <a:extLst>
              <a:ext uri="{FF2B5EF4-FFF2-40B4-BE49-F238E27FC236}">
                <a16:creationId xmlns:a16="http://schemas.microsoft.com/office/drawing/2014/main" id="{DC97F534-7C8C-4807-BC07-A3B5381CE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113213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£20.00</a:t>
            </a:r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1606D477-2D08-486F-9F15-D6FFC791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4358" r="7385" b="4358"/>
          <a:stretch>
            <a:fillRect/>
          </a:stretch>
        </p:blipFill>
        <p:spPr bwMode="auto">
          <a:xfrm>
            <a:off x="685800" y="2801938"/>
            <a:ext cx="2438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5FC7C3-C5EF-42EB-9130-78FCDA038B2B}"/>
              </a:ext>
            </a:extLst>
          </p:cNvPr>
          <p:cNvSpPr txBox="1"/>
          <p:nvPr/>
        </p:nvSpPr>
        <p:spPr>
          <a:xfrm>
            <a:off x="350041" y="586855"/>
            <a:ext cx="2401025" cy="2169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you can do to help</a:t>
            </a:r>
            <a:endParaRPr lang="en-US" alt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D65A4928-A909-474E-B1A1-53E92EF8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370" y="184195"/>
            <a:ext cx="4916510" cy="54503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571500"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Encourage your child to seek out their </a:t>
            </a:r>
            <a:r>
              <a:rPr lang="en-US" altLang="en-US" sz="2800" dirty="0" err="1">
                <a:solidFill>
                  <a:schemeClr val="tx1"/>
                </a:solidFill>
                <a:latin typeface="+mn-lt"/>
              </a:rPr>
              <a:t>maths</a:t>
            </a: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 teacher if they are struggling with work in class; or a topic they are revising. </a:t>
            </a:r>
          </a:p>
          <a:p>
            <a:pPr marL="571500"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+mn-lt"/>
            </a:endParaRPr>
          </a:p>
          <a:p>
            <a:pPr marL="571500"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Ensure you child has all the correct equipment </a:t>
            </a:r>
          </a:p>
          <a:p>
            <a:pPr marL="571500"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+mn-lt"/>
            </a:endParaRPr>
          </a:p>
          <a:p>
            <a:pPr marL="571500"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Ensure your child is revising relevant topics.</a:t>
            </a:r>
          </a:p>
          <a:p>
            <a:pPr marL="571500"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+mn-lt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A1822-C28C-491B-8FC5-CBDA7259F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01559" y="4540205"/>
            <a:ext cx="3048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Key on a blueprint for a house">
            <a:extLst>
              <a:ext uri="{FF2B5EF4-FFF2-40B4-BE49-F238E27FC236}">
                <a16:creationId xmlns:a16="http://schemas.microsoft.com/office/drawing/2014/main" id="{D026FAE0-00FF-46E5-9985-1F4832916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1" r="1330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16D066-9C8E-4543-A3D9-88D94CED9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Key websites for revision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163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2A80978CB54A4A8E2FD608D9246A0D" ma:contentTypeVersion="6" ma:contentTypeDescription="Create a new document." ma:contentTypeScope="" ma:versionID="40897bd66f58e31a0631db99bf9617d2">
  <xsd:schema xmlns:xsd="http://www.w3.org/2001/XMLSchema" xmlns:xs="http://www.w3.org/2001/XMLSchema" xmlns:p="http://schemas.microsoft.com/office/2006/metadata/properties" xmlns:ns2="d2d4c7e2-64dd-4cec-97d1-f8e14ae01355" xmlns:ns3="b7894999-5953-40fa-84e4-dc46355e2d2d" targetNamespace="http://schemas.microsoft.com/office/2006/metadata/properties" ma:root="true" ma:fieldsID="692335ee9ff2d3ddca9e8f14bd0d9f69" ns2:_="" ns3:_="">
    <xsd:import namespace="d2d4c7e2-64dd-4cec-97d1-f8e14ae01355"/>
    <xsd:import namespace="b7894999-5953-40fa-84e4-dc46355e2d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4c7e2-64dd-4cec-97d1-f8e14ae01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94999-5953-40fa-84e4-dc46355e2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62058A-998F-4135-842C-ABD44B220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d4c7e2-64dd-4cec-97d1-f8e14ae01355"/>
    <ds:schemaRef ds:uri="b7894999-5953-40fa-84e4-dc46355e2d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799D46-CC01-4A8F-A048-FD9D4DB4AFD9}">
  <ds:schemaRefs>
    <ds:schemaRef ds:uri="d2d4c7e2-64dd-4cec-97d1-f8e14ae01355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7894999-5953-40fa-84e4-dc46355e2d2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87B4B9-4200-4E39-A8A1-D36ADEBBDA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332</Words>
  <Application>Microsoft Office PowerPoint</Application>
  <PresentationFormat>On-screen Show (4:3)</PresentationFormat>
  <Paragraphs>99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websites for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R Jones</dc:creator>
  <cp:lastModifiedBy>Mrs J Gauntlett</cp:lastModifiedBy>
  <cp:revision>20</cp:revision>
  <dcterms:created xsi:type="dcterms:W3CDTF">2022-02-11T21:42:26Z</dcterms:created>
  <dcterms:modified xsi:type="dcterms:W3CDTF">2022-10-14T08:57:05Z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0x010100D72A80978CB54A4A8E2FD608D9246A0D</vt:lpwstr>
  </property>
</Properties>
</file>