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779ED-2866-4AA8-B0EA-BB6656A2E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EF5243-93CD-4061-A0EA-EBF792C5D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BD66D-50B2-4B15-862F-BF918DBDC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DF57-8E7C-4219-A9B5-0878CA9F84C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38217-2AC1-466D-AC63-57DF769F0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F48FD-29FD-45B3-BD5F-DB1FC6E22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FC15-A149-4881-A24B-0710705B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58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15A88-68A8-47B6-BC70-7118AA726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DB2C34-EBAD-43EE-B001-A247DC733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209C5-3EAE-46B2-8E2F-E9E5495C5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DF57-8E7C-4219-A9B5-0878CA9F84C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682FC-C63E-432B-9CBA-E84370F91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DFC9B-90F9-45E8-B021-17F8CC43D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FC15-A149-4881-A24B-0710705B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21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C6D654-1F5F-4CC9-8261-45A461EA0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251629-21AF-4A17-91A1-52E90621C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E6679-669A-4C72-8F06-0610DCFEA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DF57-8E7C-4219-A9B5-0878CA9F84C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C098E-3467-48BA-9E70-03430FA4E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3EA57-BADB-4271-A867-612C24D7D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FC15-A149-4881-A24B-0710705B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64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113AD-2BD3-46C0-8780-D78789AB2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D3D75-CD36-4E5F-B3FD-A2FB6FC6C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135DB-E516-40B4-90F0-F23405CEE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DF57-8E7C-4219-A9B5-0878CA9F84C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F5104-A200-4488-9DD8-454613BDE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1B045-5505-45A2-AF1B-46CAA7B7B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FC15-A149-4881-A24B-0710705B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90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7BE54-6A5F-4D1B-9E22-35814E093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15A88-0ADD-434E-8260-5CED43B68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144C9-5580-4979-9DFA-E4301ADFC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DF57-8E7C-4219-A9B5-0878CA9F84C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5E91D-E5C3-4F47-914E-47D9C89D2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D0585-4EBF-4C8A-A8A6-B09DFEC7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FC15-A149-4881-A24B-0710705B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98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EFF19-3256-407D-A75C-77A680A69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D506B-B40A-42BD-869F-C63E4DA854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8E6447-F781-4134-BC98-057AFA24E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C5750-ED80-4038-862E-FB29BAB64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DF57-8E7C-4219-A9B5-0878CA9F84C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C9F53-6C36-4852-AC13-BDAB4AEF5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D83C1A-CBE2-4B3A-B387-C0FCBACA3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FC15-A149-4881-A24B-0710705B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37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BC95D-4D8D-4CE1-8738-5AEC2AD53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CA4937-4D89-4E29-9BB3-3DD43B000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3664F8-C658-4BE3-BD7A-65C25266A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0EDEC3-55DF-47AB-85DB-16AD24C82B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2533A0-6545-4438-ACD4-489251029E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857C71-942B-48CA-9B87-C0C5CC70B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DF57-8E7C-4219-A9B5-0878CA9F84C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081BEE-8E74-4FBA-9FC5-4FB2F1E90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4E6E2F-792A-431D-8448-E165B764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FC15-A149-4881-A24B-0710705B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73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AD0E5-25C0-462E-B762-FF7C7B995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DB939F-8C73-4EF9-9A3B-66BA9D724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DF57-8E7C-4219-A9B5-0878CA9F84C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C3AE09-C428-4996-8C37-31B78AB58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462A19-2C18-475B-9F11-5755E301B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FC15-A149-4881-A24B-0710705B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26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7D435D-1EF0-4F3D-AC43-837EE51C1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DF57-8E7C-4219-A9B5-0878CA9F84C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D4EFF3-F551-4948-A70D-7FF11210E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C44B3-4912-47BF-826B-FA25AC12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FC15-A149-4881-A24B-0710705B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00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760C3-764D-411F-BF26-9F063CC2F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07F6E-741E-4EDF-8DCC-6325B235C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E4BD21-F782-44FD-939B-878C8D946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701BC-E0D6-4622-BD95-D4BE69814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DF57-8E7C-4219-A9B5-0878CA9F84C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A4D70-2234-4979-96D4-139F27D66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CCBF7-2855-412C-9CD0-9A3352F40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FC15-A149-4881-A24B-0710705B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50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D9C66-7765-4BEE-B8BD-CD49DBB33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536C58-F233-4D97-9A91-5F4E5FCF2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F226C4-5DED-4DB6-87CD-AB4E3CC8B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AF0AE4-2D5E-48AE-9AD7-BE962708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DF57-8E7C-4219-A9B5-0878CA9F84C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A73B3-BCD4-44C8-AFDC-A0F801873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9297FC-2699-4891-92E8-3B431591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FC15-A149-4881-A24B-0710705B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63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87DEE7-A972-4132-81B9-6DA1CD37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6320DB-F661-41DE-B9AF-AC97FBD6D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75437-EBC9-473C-B555-DEC22146A0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DDF57-8E7C-4219-A9B5-0878CA9F84C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124D0-CF99-4397-AF45-8BB6240A6D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97737-E143-43A9-BAFB-D7C023F209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1FC15-A149-4881-A24B-0710705B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79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9F29977-4B02-4AFA-B11B-E3CDD15AB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376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F99353-C18B-4D8D-9EB3-3F68BF2EB9CE}"/>
              </a:ext>
            </a:extLst>
          </p:cNvPr>
          <p:cNvSpPr txBox="1"/>
          <p:nvPr/>
        </p:nvSpPr>
        <p:spPr>
          <a:xfrm>
            <a:off x="182880" y="0"/>
            <a:ext cx="12009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Malevolent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GB" sz="3200" dirty="0" err="1">
                <a:solidFill>
                  <a:schemeClr val="bg1">
                    <a:lumMod val="50000"/>
                  </a:schemeClr>
                </a:solidFill>
              </a:rPr>
              <a:t>adj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) having a wish to do evil to others.</a:t>
            </a:r>
            <a:endParaRPr lang="en-GB" sz="5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1DB7FB-E8B1-4B39-9CDF-BE09606F5CF3}"/>
              </a:ext>
            </a:extLst>
          </p:cNvPr>
          <p:cNvSpPr/>
          <p:nvPr/>
        </p:nvSpPr>
        <p:spPr>
          <a:xfrm>
            <a:off x="314960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Transform it</a:t>
            </a:r>
          </a:p>
          <a:p>
            <a:pPr algn="ctr"/>
            <a:r>
              <a:rPr lang="en-GB" sz="1200" i="1" dirty="0">
                <a:solidFill>
                  <a:schemeClr val="tx1"/>
                </a:solidFill>
              </a:rPr>
              <a:t>Transform the word into an image to help you remember it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88DA41-2FA7-425A-987E-F235BFBA99D0}"/>
              </a:ext>
            </a:extLst>
          </p:cNvPr>
          <p:cNvSpPr/>
          <p:nvPr/>
        </p:nvSpPr>
        <p:spPr>
          <a:xfrm>
            <a:off x="611632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Debate It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What is the most malevolent force on the island?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E89805-DB38-4B0E-8FDC-84DE3CBA5A53}"/>
              </a:ext>
            </a:extLst>
          </p:cNvPr>
          <p:cNvSpPr/>
          <p:nvPr/>
        </p:nvSpPr>
        <p:spPr>
          <a:xfrm>
            <a:off x="9083040" y="108835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Use It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Can you use the following in three different sentences?</a:t>
            </a:r>
          </a:p>
          <a:p>
            <a:pPr algn="ctr"/>
            <a:r>
              <a:rPr lang="en-GB" sz="1400" b="1" i="1" dirty="0">
                <a:solidFill>
                  <a:schemeClr val="tx1"/>
                </a:solidFill>
              </a:rPr>
              <a:t>Malevolent, malevolence</a:t>
            </a:r>
          </a:p>
          <a:p>
            <a:endParaRPr lang="en-GB" sz="1400" b="1" i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BE7B67-3698-44C9-A629-B57931AD5EDC}"/>
              </a:ext>
            </a:extLst>
          </p:cNvPr>
          <p:cNvSpPr/>
          <p:nvPr/>
        </p:nvSpPr>
        <p:spPr>
          <a:xfrm>
            <a:off x="182880" y="5243790"/>
            <a:ext cx="7640320" cy="13703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Quotations from ‘Lord of the Flies’ that link to </a:t>
            </a:r>
            <a:r>
              <a:rPr lang="en-GB" b="1" dirty="0">
                <a:solidFill>
                  <a:schemeClr val="tx1"/>
                </a:solidFill>
              </a:rPr>
              <a:t>Malevolent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62A943-3F58-4D49-8645-4CD9C131503A}"/>
              </a:ext>
            </a:extLst>
          </p:cNvPr>
          <p:cNvSpPr/>
          <p:nvPr/>
        </p:nvSpPr>
        <p:spPr>
          <a:xfrm>
            <a:off x="7985760" y="5243790"/>
            <a:ext cx="3942080" cy="13703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Link It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What links can you make to other vocabulary you already know?</a:t>
            </a:r>
            <a:r>
              <a:rPr lang="en-GB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1EE1FC-3D95-4084-9AF3-1A66A6C48C86}"/>
              </a:ext>
            </a:extLst>
          </p:cNvPr>
          <p:cNvSpPr/>
          <p:nvPr/>
        </p:nvSpPr>
        <p:spPr>
          <a:xfrm>
            <a:off x="18288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Etymology (word origin)</a:t>
            </a:r>
          </a:p>
          <a:p>
            <a:pPr algn="ctr"/>
            <a:endParaRPr lang="en-GB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Uses the Latin ‘mal-’ prefix (meaning ‘ill’) and ‘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</a:rPr>
              <a:t>volent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’ which means ‘wishing’.  </a:t>
            </a:r>
            <a:endParaRPr lang="en-GB" sz="4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413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F99353-C18B-4D8D-9EB3-3F68BF2EB9CE}"/>
              </a:ext>
            </a:extLst>
          </p:cNvPr>
          <p:cNvSpPr txBox="1"/>
          <p:nvPr/>
        </p:nvSpPr>
        <p:spPr>
          <a:xfrm>
            <a:off x="182880" y="0"/>
            <a:ext cx="12009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Incredulous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GB" sz="3200" dirty="0" err="1">
                <a:solidFill>
                  <a:schemeClr val="bg1">
                    <a:lumMod val="50000"/>
                  </a:schemeClr>
                </a:solidFill>
              </a:rPr>
              <a:t>adj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) unwilling or unable to believe something.</a:t>
            </a:r>
            <a:endParaRPr lang="en-GB" sz="5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1DB7FB-E8B1-4B39-9CDF-BE09606F5CF3}"/>
              </a:ext>
            </a:extLst>
          </p:cNvPr>
          <p:cNvSpPr/>
          <p:nvPr/>
        </p:nvSpPr>
        <p:spPr>
          <a:xfrm>
            <a:off x="314960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Transform it</a:t>
            </a:r>
          </a:p>
          <a:p>
            <a:pPr algn="ctr"/>
            <a:r>
              <a:rPr lang="en-GB" sz="1200" i="1" dirty="0">
                <a:solidFill>
                  <a:schemeClr val="tx1"/>
                </a:solidFill>
              </a:rPr>
              <a:t>Transform the word into an image to help you remember it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88DA41-2FA7-425A-987E-F235BFBA99D0}"/>
              </a:ext>
            </a:extLst>
          </p:cNvPr>
          <p:cNvSpPr/>
          <p:nvPr/>
        </p:nvSpPr>
        <p:spPr>
          <a:xfrm>
            <a:off x="611632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Debate It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Many readers could be incredulous of the boys’ actions.  Do you agree?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E89805-DB38-4B0E-8FDC-84DE3CBA5A53}"/>
              </a:ext>
            </a:extLst>
          </p:cNvPr>
          <p:cNvSpPr/>
          <p:nvPr/>
        </p:nvSpPr>
        <p:spPr>
          <a:xfrm>
            <a:off x="9083040" y="108835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Use It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Can you use the following in three different sentences?</a:t>
            </a:r>
          </a:p>
          <a:p>
            <a:pPr algn="ctr"/>
            <a:r>
              <a:rPr lang="en-GB" sz="1400" b="1" i="1" dirty="0">
                <a:solidFill>
                  <a:schemeClr val="tx1"/>
                </a:solidFill>
              </a:rPr>
              <a:t>Incredulous, incredulity</a:t>
            </a:r>
          </a:p>
          <a:p>
            <a:endParaRPr lang="en-GB" sz="1400" b="1" i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BE7B67-3698-44C9-A629-B57931AD5EDC}"/>
              </a:ext>
            </a:extLst>
          </p:cNvPr>
          <p:cNvSpPr/>
          <p:nvPr/>
        </p:nvSpPr>
        <p:spPr>
          <a:xfrm>
            <a:off x="182880" y="5243790"/>
            <a:ext cx="7640320" cy="13703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Quotations from ‘Lord of the Flies’ that link to </a:t>
            </a:r>
            <a:r>
              <a:rPr lang="en-GB" b="1" dirty="0">
                <a:solidFill>
                  <a:schemeClr val="tx1"/>
                </a:solidFill>
              </a:rPr>
              <a:t>Incredulous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62A943-3F58-4D49-8645-4CD9C131503A}"/>
              </a:ext>
            </a:extLst>
          </p:cNvPr>
          <p:cNvSpPr/>
          <p:nvPr/>
        </p:nvSpPr>
        <p:spPr>
          <a:xfrm>
            <a:off x="7985760" y="5243790"/>
            <a:ext cx="3942080" cy="13703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Link It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What links can you make to other vocabulary you already know?</a:t>
            </a:r>
            <a:r>
              <a:rPr lang="en-GB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1EE1FC-3D95-4084-9AF3-1A66A6C48C86}"/>
              </a:ext>
            </a:extLst>
          </p:cNvPr>
          <p:cNvSpPr/>
          <p:nvPr/>
        </p:nvSpPr>
        <p:spPr>
          <a:xfrm>
            <a:off x="18288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Etymology (word origin)</a:t>
            </a:r>
          </a:p>
          <a:p>
            <a:pPr algn="ctr"/>
            <a:endParaRPr lang="en-GB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Uses the Latin ‘in-’ prefix (meaning ‘not’) and ‘credulous’ which means ‘believing’ or ‘trusting’.  </a:t>
            </a:r>
            <a:endParaRPr lang="en-GB" sz="4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517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F99353-C18B-4D8D-9EB3-3F68BF2EB9CE}"/>
              </a:ext>
            </a:extLst>
          </p:cNvPr>
          <p:cNvSpPr txBox="1"/>
          <p:nvPr/>
        </p:nvSpPr>
        <p:spPr>
          <a:xfrm>
            <a:off x="355600" y="0"/>
            <a:ext cx="1148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Savagery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(noun) the quality of being fierce, cruel or primitive</a:t>
            </a:r>
            <a:endParaRPr lang="en-GB" sz="5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1DB7FB-E8B1-4B39-9CDF-BE09606F5CF3}"/>
              </a:ext>
            </a:extLst>
          </p:cNvPr>
          <p:cNvSpPr/>
          <p:nvPr/>
        </p:nvSpPr>
        <p:spPr>
          <a:xfrm>
            <a:off x="314960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Transform it</a:t>
            </a:r>
          </a:p>
          <a:p>
            <a:pPr algn="ctr"/>
            <a:r>
              <a:rPr lang="en-GB" sz="1200" i="1" dirty="0">
                <a:solidFill>
                  <a:schemeClr val="tx1"/>
                </a:solidFill>
              </a:rPr>
              <a:t>Transform the word into an image to help you remember it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88DA41-2FA7-425A-987E-F235BFBA99D0}"/>
              </a:ext>
            </a:extLst>
          </p:cNvPr>
          <p:cNvSpPr/>
          <p:nvPr/>
        </p:nvSpPr>
        <p:spPr>
          <a:xfrm>
            <a:off x="611632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Debate It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Was the boys’ growing savagery the inevitable result of their situation?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E89805-DB38-4B0E-8FDC-84DE3CBA5A53}"/>
              </a:ext>
            </a:extLst>
          </p:cNvPr>
          <p:cNvSpPr/>
          <p:nvPr/>
        </p:nvSpPr>
        <p:spPr>
          <a:xfrm>
            <a:off x="9083040" y="108835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Use It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Can you use the following in three different sentences?</a:t>
            </a:r>
          </a:p>
          <a:p>
            <a:pPr algn="ctr"/>
            <a:r>
              <a:rPr lang="en-GB" sz="1400" b="1" i="1" dirty="0">
                <a:solidFill>
                  <a:schemeClr val="tx1"/>
                </a:solidFill>
              </a:rPr>
              <a:t>Savage, primitive, savagery</a:t>
            </a:r>
          </a:p>
          <a:p>
            <a:endParaRPr lang="en-GB" sz="1400" b="1" i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BE7B67-3698-44C9-A629-B57931AD5EDC}"/>
              </a:ext>
            </a:extLst>
          </p:cNvPr>
          <p:cNvSpPr/>
          <p:nvPr/>
        </p:nvSpPr>
        <p:spPr>
          <a:xfrm>
            <a:off x="182880" y="5243790"/>
            <a:ext cx="7640320" cy="13703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Quotations from ‘Lord of the Flies’ that link to </a:t>
            </a:r>
            <a:r>
              <a:rPr lang="en-GB" b="1" dirty="0">
                <a:solidFill>
                  <a:schemeClr val="tx1"/>
                </a:solidFill>
              </a:rPr>
              <a:t>Savagery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62A943-3F58-4D49-8645-4CD9C131503A}"/>
              </a:ext>
            </a:extLst>
          </p:cNvPr>
          <p:cNvSpPr/>
          <p:nvPr/>
        </p:nvSpPr>
        <p:spPr>
          <a:xfrm>
            <a:off x="7985760" y="5243790"/>
            <a:ext cx="3942080" cy="13703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Link It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What links can you make to other vocabulary you already know?</a:t>
            </a:r>
            <a:r>
              <a:rPr lang="en-GB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1EE1FC-3D95-4084-9AF3-1A66A6C48C86}"/>
              </a:ext>
            </a:extLst>
          </p:cNvPr>
          <p:cNvSpPr/>
          <p:nvPr/>
        </p:nvSpPr>
        <p:spPr>
          <a:xfrm>
            <a:off x="18288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Etymology (word origin)</a:t>
            </a:r>
          </a:p>
          <a:p>
            <a:pPr algn="ctr"/>
            <a:endParaRPr lang="en-GB" sz="2000" b="1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From the mid-13</a:t>
            </a:r>
            <a:r>
              <a:rPr lang="en-GB" sz="2400" baseline="30000" dirty="0">
                <a:solidFill>
                  <a:schemeClr val="accent6">
                    <a:lumMod val="50000"/>
                  </a:schemeClr>
                </a:solidFill>
              </a:rPr>
              <a:t>th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 Century to mean ‘fierce’ or ‘ferocious’.</a:t>
            </a:r>
          </a:p>
          <a:p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From the Old French ‘salvage’ which came from the Latin ‘</a:t>
            </a:r>
            <a:r>
              <a:rPr lang="en-GB" sz="2400" dirty="0" err="1">
                <a:solidFill>
                  <a:schemeClr val="accent6">
                    <a:lumMod val="50000"/>
                  </a:schemeClr>
                </a:solidFill>
              </a:rPr>
              <a:t>silvaticus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’ meaning ‘wild of the woods.’</a:t>
            </a:r>
          </a:p>
        </p:txBody>
      </p:sp>
    </p:spTree>
    <p:extLst>
      <p:ext uri="{BB962C8B-B14F-4D97-AF65-F5344CB8AC3E}">
        <p14:creationId xmlns:p14="http://schemas.microsoft.com/office/powerpoint/2010/main" val="265982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F99353-C18B-4D8D-9EB3-3F68BF2EB9CE}"/>
              </a:ext>
            </a:extLst>
          </p:cNvPr>
          <p:cNvSpPr txBox="1"/>
          <p:nvPr/>
        </p:nvSpPr>
        <p:spPr>
          <a:xfrm>
            <a:off x="355600" y="0"/>
            <a:ext cx="1148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Civilised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GB" sz="3200" dirty="0" err="1">
                <a:solidFill>
                  <a:schemeClr val="bg1">
                    <a:lumMod val="50000"/>
                  </a:schemeClr>
                </a:solidFill>
              </a:rPr>
              <a:t>adj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at an advanced stage of social and cultural development</a:t>
            </a:r>
            <a:endParaRPr lang="en-GB" sz="5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1DB7FB-E8B1-4B39-9CDF-BE09606F5CF3}"/>
              </a:ext>
            </a:extLst>
          </p:cNvPr>
          <p:cNvSpPr/>
          <p:nvPr/>
        </p:nvSpPr>
        <p:spPr>
          <a:xfrm>
            <a:off x="314960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Transform it</a:t>
            </a:r>
          </a:p>
          <a:p>
            <a:pPr algn="ctr"/>
            <a:r>
              <a:rPr lang="en-GB" sz="1200" i="1" dirty="0">
                <a:solidFill>
                  <a:schemeClr val="tx1"/>
                </a:solidFill>
              </a:rPr>
              <a:t>Transform the word into an image to help you remember it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88DA41-2FA7-425A-987E-F235BFBA99D0}"/>
              </a:ext>
            </a:extLst>
          </p:cNvPr>
          <p:cNvSpPr/>
          <p:nvPr/>
        </p:nvSpPr>
        <p:spPr>
          <a:xfrm>
            <a:off x="611632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Debate It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What does civilisation mean within this novel?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E89805-DB38-4B0E-8FDC-84DE3CBA5A53}"/>
              </a:ext>
            </a:extLst>
          </p:cNvPr>
          <p:cNvSpPr/>
          <p:nvPr/>
        </p:nvSpPr>
        <p:spPr>
          <a:xfrm>
            <a:off x="9083040" y="108835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Use It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Can you use the following in three different sentences?</a:t>
            </a:r>
          </a:p>
          <a:p>
            <a:pPr algn="ctr"/>
            <a:r>
              <a:rPr lang="en-GB" sz="1400" b="1" i="1" dirty="0">
                <a:solidFill>
                  <a:schemeClr val="tx1"/>
                </a:solidFill>
              </a:rPr>
              <a:t>Civilised, developed</a:t>
            </a:r>
          </a:p>
          <a:p>
            <a:endParaRPr lang="en-GB" sz="1400" b="1" i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BE7B67-3698-44C9-A629-B57931AD5EDC}"/>
              </a:ext>
            </a:extLst>
          </p:cNvPr>
          <p:cNvSpPr/>
          <p:nvPr/>
        </p:nvSpPr>
        <p:spPr>
          <a:xfrm>
            <a:off x="182880" y="5243790"/>
            <a:ext cx="7640320" cy="13703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Quotations from ‘Lord of the Flies’ that link to </a:t>
            </a:r>
            <a:r>
              <a:rPr lang="en-GB" b="1" dirty="0">
                <a:solidFill>
                  <a:schemeClr val="tx1"/>
                </a:solidFill>
              </a:rPr>
              <a:t>Civilised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62A943-3F58-4D49-8645-4CD9C131503A}"/>
              </a:ext>
            </a:extLst>
          </p:cNvPr>
          <p:cNvSpPr/>
          <p:nvPr/>
        </p:nvSpPr>
        <p:spPr>
          <a:xfrm>
            <a:off x="7985760" y="5243790"/>
            <a:ext cx="3942080" cy="13703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Link It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What links can you make to other vocabulary you already know?</a:t>
            </a:r>
            <a:r>
              <a:rPr lang="en-GB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1EE1FC-3D95-4084-9AF3-1A66A6C48C86}"/>
              </a:ext>
            </a:extLst>
          </p:cNvPr>
          <p:cNvSpPr/>
          <p:nvPr/>
        </p:nvSpPr>
        <p:spPr>
          <a:xfrm>
            <a:off x="18288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Etymology (word origin)</a:t>
            </a:r>
          </a:p>
          <a:p>
            <a:pPr algn="ctr"/>
            <a:endParaRPr lang="en-GB" sz="2000" b="1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From the Latin ‘</a:t>
            </a:r>
            <a:r>
              <a:rPr lang="en-GB" sz="2400" dirty="0" err="1">
                <a:solidFill>
                  <a:schemeClr val="accent6">
                    <a:lumMod val="50000"/>
                  </a:schemeClr>
                </a:solidFill>
              </a:rPr>
              <a:t>civilis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’ meaning ‘to be a citizen, relating to public life’ and ‘</a:t>
            </a:r>
            <a:r>
              <a:rPr lang="en-GB" sz="2400" dirty="0" err="1">
                <a:solidFill>
                  <a:schemeClr val="accent6">
                    <a:lumMod val="50000"/>
                  </a:schemeClr>
                </a:solidFill>
              </a:rPr>
              <a:t>civis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’ meaning ‘a man of the town’.  </a:t>
            </a:r>
          </a:p>
        </p:txBody>
      </p:sp>
    </p:spTree>
    <p:extLst>
      <p:ext uri="{BB962C8B-B14F-4D97-AF65-F5344CB8AC3E}">
        <p14:creationId xmlns:p14="http://schemas.microsoft.com/office/powerpoint/2010/main" val="1023790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F99353-C18B-4D8D-9EB3-3F68BF2EB9CE}"/>
              </a:ext>
            </a:extLst>
          </p:cNvPr>
          <p:cNvSpPr txBox="1"/>
          <p:nvPr/>
        </p:nvSpPr>
        <p:spPr>
          <a:xfrm>
            <a:off x="355600" y="0"/>
            <a:ext cx="11653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Transformative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GB" sz="3200" dirty="0" err="1">
                <a:solidFill>
                  <a:schemeClr val="bg1">
                    <a:lumMod val="50000"/>
                  </a:schemeClr>
                </a:solidFill>
              </a:rPr>
              <a:t>adj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causing a marked change in someone or something.</a:t>
            </a:r>
            <a:endParaRPr lang="en-GB" sz="5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1DB7FB-E8B1-4B39-9CDF-BE09606F5CF3}"/>
              </a:ext>
            </a:extLst>
          </p:cNvPr>
          <p:cNvSpPr/>
          <p:nvPr/>
        </p:nvSpPr>
        <p:spPr>
          <a:xfrm>
            <a:off x="314960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Transform it</a:t>
            </a:r>
          </a:p>
          <a:p>
            <a:pPr algn="ctr"/>
            <a:r>
              <a:rPr lang="en-GB" sz="1200" i="1" dirty="0">
                <a:solidFill>
                  <a:schemeClr val="tx1"/>
                </a:solidFill>
              </a:rPr>
              <a:t>Transform the word into an image to help you remember it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88DA41-2FA7-425A-987E-F235BFBA99D0}"/>
              </a:ext>
            </a:extLst>
          </p:cNvPr>
          <p:cNvSpPr/>
          <p:nvPr/>
        </p:nvSpPr>
        <p:spPr>
          <a:xfrm>
            <a:off x="611632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Debate It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Who has the most transformative experience on the island?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E89805-DB38-4B0E-8FDC-84DE3CBA5A53}"/>
              </a:ext>
            </a:extLst>
          </p:cNvPr>
          <p:cNvSpPr/>
          <p:nvPr/>
        </p:nvSpPr>
        <p:spPr>
          <a:xfrm>
            <a:off x="9083040" y="108835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Use It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Can you use the following in three different sentences?</a:t>
            </a:r>
          </a:p>
          <a:p>
            <a:pPr algn="ctr"/>
            <a:r>
              <a:rPr lang="en-GB" sz="1400" b="1" i="1" dirty="0">
                <a:solidFill>
                  <a:schemeClr val="tx1"/>
                </a:solidFill>
              </a:rPr>
              <a:t>Transformative, </a:t>
            </a:r>
            <a:r>
              <a:rPr lang="en-GB" sz="1400" b="1" i="1" dirty="0" err="1">
                <a:solidFill>
                  <a:schemeClr val="tx1"/>
                </a:solidFill>
              </a:rPr>
              <a:t>tranforms</a:t>
            </a:r>
            <a:endParaRPr lang="en-GB" sz="1400" b="1" i="1" dirty="0">
              <a:solidFill>
                <a:schemeClr val="tx1"/>
              </a:solidFill>
            </a:endParaRPr>
          </a:p>
          <a:p>
            <a:endParaRPr lang="en-GB" sz="1400" b="1" i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BE7B67-3698-44C9-A629-B57931AD5EDC}"/>
              </a:ext>
            </a:extLst>
          </p:cNvPr>
          <p:cNvSpPr/>
          <p:nvPr/>
        </p:nvSpPr>
        <p:spPr>
          <a:xfrm>
            <a:off x="182880" y="5243790"/>
            <a:ext cx="7640320" cy="13703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Quotations from ‘Lord of the Flies’ that link to </a:t>
            </a:r>
            <a:r>
              <a:rPr lang="en-GB" b="1" dirty="0">
                <a:solidFill>
                  <a:schemeClr val="tx1"/>
                </a:solidFill>
              </a:rPr>
              <a:t>Transformative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62A943-3F58-4D49-8645-4CD9C131503A}"/>
              </a:ext>
            </a:extLst>
          </p:cNvPr>
          <p:cNvSpPr/>
          <p:nvPr/>
        </p:nvSpPr>
        <p:spPr>
          <a:xfrm>
            <a:off x="7985760" y="5243790"/>
            <a:ext cx="3942080" cy="13703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Link It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What links can you make to other vocabulary you already know?</a:t>
            </a:r>
            <a:r>
              <a:rPr lang="en-GB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1EE1FC-3D95-4084-9AF3-1A66A6C48C86}"/>
              </a:ext>
            </a:extLst>
          </p:cNvPr>
          <p:cNvSpPr/>
          <p:nvPr/>
        </p:nvSpPr>
        <p:spPr>
          <a:xfrm>
            <a:off x="18288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Etymology (word origin)</a:t>
            </a:r>
          </a:p>
          <a:p>
            <a:pPr algn="ctr"/>
            <a:endParaRPr lang="en-GB" sz="2000" b="1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Uses the Latin prefix ‘trans-’ meaning ‘across, beyond’ and ‘</a:t>
            </a:r>
            <a:r>
              <a:rPr lang="en-GB" sz="2400" dirty="0" err="1">
                <a:solidFill>
                  <a:schemeClr val="accent6">
                    <a:lumMod val="50000"/>
                  </a:schemeClr>
                </a:solidFill>
              </a:rPr>
              <a:t>formare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’ meaning ‘to form’.  	</a:t>
            </a:r>
          </a:p>
        </p:txBody>
      </p:sp>
    </p:spTree>
    <p:extLst>
      <p:ext uri="{BB962C8B-B14F-4D97-AF65-F5344CB8AC3E}">
        <p14:creationId xmlns:p14="http://schemas.microsoft.com/office/powerpoint/2010/main" val="103077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F99353-C18B-4D8D-9EB3-3F68BF2EB9CE}"/>
              </a:ext>
            </a:extLst>
          </p:cNvPr>
          <p:cNvSpPr txBox="1"/>
          <p:nvPr/>
        </p:nvSpPr>
        <p:spPr>
          <a:xfrm>
            <a:off x="355600" y="0"/>
            <a:ext cx="11653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Revelatory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GB" sz="3200" dirty="0" err="1">
                <a:solidFill>
                  <a:schemeClr val="bg1">
                    <a:lumMod val="50000"/>
                  </a:schemeClr>
                </a:solidFill>
              </a:rPr>
              <a:t>adj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revealing something previously unknown.</a:t>
            </a:r>
            <a:endParaRPr lang="en-GB" sz="5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1DB7FB-E8B1-4B39-9CDF-BE09606F5CF3}"/>
              </a:ext>
            </a:extLst>
          </p:cNvPr>
          <p:cNvSpPr/>
          <p:nvPr/>
        </p:nvSpPr>
        <p:spPr>
          <a:xfrm>
            <a:off x="314960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Transform it</a:t>
            </a:r>
          </a:p>
          <a:p>
            <a:pPr algn="ctr"/>
            <a:r>
              <a:rPr lang="en-GB" sz="1200" i="1" dirty="0">
                <a:solidFill>
                  <a:schemeClr val="tx1"/>
                </a:solidFill>
              </a:rPr>
              <a:t>Transform the word into an image to help you remember it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88DA41-2FA7-425A-987E-F235BFBA99D0}"/>
              </a:ext>
            </a:extLst>
          </p:cNvPr>
          <p:cNvSpPr/>
          <p:nvPr/>
        </p:nvSpPr>
        <p:spPr>
          <a:xfrm>
            <a:off x="611632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Debate It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To what extent is the novel revelatory regarding understanding of human nature?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E89805-DB38-4B0E-8FDC-84DE3CBA5A53}"/>
              </a:ext>
            </a:extLst>
          </p:cNvPr>
          <p:cNvSpPr/>
          <p:nvPr/>
        </p:nvSpPr>
        <p:spPr>
          <a:xfrm>
            <a:off x="9083040" y="108835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Use It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Can you use the following in three different sentences?</a:t>
            </a:r>
          </a:p>
          <a:p>
            <a:pPr algn="ctr"/>
            <a:r>
              <a:rPr lang="en-GB" sz="1400" b="1" i="1" dirty="0">
                <a:solidFill>
                  <a:schemeClr val="tx1"/>
                </a:solidFill>
              </a:rPr>
              <a:t>Revelatory, reveals, illuminating</a:t>
            </a:r>
          </a:p>
          <a:p>
            <a:endParaRPr lang="en-GB" sz="1400" b="1" i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BE7B67-3698-44C9-A629-B57931AD5EDC}"/>
              </a:ext>
            </a:extLst>
          </p:cNvPr>
          <p:cNvSpPr/>
          <p:nvPr/>
        </p:nvSpPr>
        <p:spPr>
          <a:xfrm>
            <a:off x="182880" y="5243790"/>
            <a:ext cx="7640320" cy="13703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Quotations from ‘Lord of the Flies’ that link to </a:t>
            </a:r>
            <a:r>
              <a:rPr lang="en-GB" b="1" dirty="0">
                <a:solidFill>
                  <a:schemeClr val="tx1"/>
                </a:solidFill>
              </a:rPr>
              <a:t>Revelatory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62A943-3F58-4D49-8645-4CD9C131503A}"/>
              </a:ext>
            </a:extLst>
          </p:cNvPr>
          <p:cNvSpPr/>
          <p:nvPr/>
        </p:nvSpPr>
        <p:spPr>
          <a:xfrm>
            <a:off x="7985760" y="5243790"/>
            <a:ext cx="3942080" cy="13703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Link It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What links can you make to other vocabulary you already know?</a:t>
            </a:r>
            <a:r>
              <a:rPr lang="en-GB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1EE1FC-3D95-4084-9AF3-1A66A6C48C86}"/>
              </a:ext>
            </a:extLst>
          </p:cNvPr>
          <p:cNvSpPr/>
          <p:nvPr/>
        </p:nvSpPr>
        <p:spPr>
          <a:xfrm>
            <a:off x="18288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Etymology (word origin)</a:t>
            </a:r>
          </a:p>
          <a:p>
            <a:pPr algn="ctr"/>
            <a:endParaRPr lang="en-GB" sz="2000" b="1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From the Latin </a:t>
            </a:r>
          </a:p>
          <a:p>
            <a:r>
              <a:rPr lang="en-GB" sz="2800" i="1" dirty="0" err="1">
                <a:solidFill>
                  <a:schemeClr val="bg1">
                    <a:lumMod val="50000"/>
                  </a:schemeClr>
                </a:solidFill>
              </a:rPr>
              <a:t>revelationem</a:t>
            </a:r>
            <a:r>
              <a:rPr lang="en-GB" sz="28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a version of </a:t>
            </a:r>
          </a:p>
          <a:p>
            <a:r>
              <a:rPr lang="en-GB" sz="2800" i="1" dirty="0" err="1">
                <a:solidFill>
                  <a:schemeClr val="bg1">
                    <a:lumMod val="50000"/>
                  </a:schemeClr>
                </a:solidFill>
              </a:rPr>
              <a:t>revelare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 "unveil, uncover, lay bare“.  </a:t>
            </a:r>
            <a:endParaRPr lang="en-GB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943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F99353-C18B-4D8D-9EB3-3F68BF2EB9CE}"/>
              </a:ext>
            </a:extLst>
          </p:cNvPr>
          <p:cNvSpPr txBox="1"/>
          <p:nvPr/>
        </p:nvSpPr>
        <p:spPr>
          <a:xfrm>
            <a:off x="355600" y="0"/>
            <a:ext cx="11653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Symbolic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GB" sz="3200" dirty="0" err="1">
                <a:solidFill>
                  <a:schemeClr val="bg1">
                    <a:lumMod val="50000"/>
                  </a:schemeClr>
                </a:solidFill>
              </a:rPr>
              <a:t>adj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GB" sz="3600" dirty="0">
                <a:solidFill>
                  <a:schemeClr val="bg1">
                    <a:lumMod val="50000"/>
                  </a:schemeClr>
                </a:solidFill>
              </a:rPr>
              <a:t>serving to represent something else.</a:t>
            </a:r>
            <a:endParaRPr lang="en-GB" sz="5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1DB7FB-E8B1-4B39-9CDF-BE09606F5CF3}"/>
              </a:ext>
            </a:extLst>
          </p:cNvPr>
          <p:cNvSpPr/>
          <p:nvPr/>
        </p:nvSpPr>
        <p:spPr>
          <a:xfrm>
            <a:off x="314960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Transform it</a:t>
            </a:r>
          </a:p>
          <a:p>
            <a:pPr algn="ctr"/>
            <a:r>
              <a:rPr lang="en-GB" sz="1200" i="1" dirty="0">
                <a:solidFill>
                  <a:schemeClr val="tx1"/>
                </a:solidFill>
              </a:rPr>
              <a:t>Transform the word into an image to help you remember it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88DA41-2FA7-425A-987E-F235BFBA99D0}"/>
              </a:ext>
            </a:extLst>
          </p:cNvPr>
          <p:cNvSpPr/>
          <p:nvPr/>
        </p:nvSpPr>
        <p:spPr>
          <a:xfrm>
            <a:off x="611632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Debate It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To what extent is the beast symbolic?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E89805-DB38-4B0E-8FDC-84DE3CBA5A53}"/>
              </a:ext>
            </a:extLst>
          </p:cNvPr>
          <p:cNvSpPr/>
          <p:nvPr/>
        </p:nvSpPr>
        <p:spPr>
          <a:xfrm>
            <a:off x="9083040" y="108835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Use It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Can you use the following in three different sentences?</a:t>
            </a:r>
          </a:p>
          <a:p>
            <a:pPr algn="ctr"/>
            <a:r>
              <a:rPr lang="en-GB" sz="1400" b="1" i="1" dirty="0">
                <a:solidFill>
                  <a:schemeClr val="tx1"/>
                </a:solidFill>
              </a:rPr>
              <a:t>Symbolic, symbolism</a:t>
            </a:r>
          </a:p>
          <a:p>
            <a:endParaRPr lang="en-GB" sz="1400" b="1" i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BE7B67-3698-44C9-A629-B57931AD5EDC}"/>
              </a:ext>
            </a:extLst>
          </p:cNvPr>
          <p:cNvSpPr/>
          <p:nvPr/>
        </p:nvSpPr>
        <p:spPr>
          <a:xfrm>
            <a:off x="182880" y="5243790"/>
            <a:ext cx="7640320" cy="13703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Quotations from ‘Lord of the Flies’ that link to </a:t>
            </a:r>
            <a:r>
              <a:rPr lang="en-GB" b="1" dirty="0">
                <a:solidFill>
                  <a:schemeClr val="tx1"/>
                </a:solidFill>
              </a:rPr>
              <a:t>Symbolic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62A943-3F58-4D49-8645-4CD9C131503A}"/>
              </a:ext>
            </a:extLst>
          </p:cNvPr>
          <p:cNvSpPr/>
          <p:nvPr/>
        </p:nvSpPr>
        <p:spPr>
          <a:xfrm>
            <a:off x="7985760" y="5243790"/>
            <a:ext cx="3942080" cy="13703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Link It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What links can you make to other vocabulary you already know?</a:t>
            </a:r>
            <a:r>
              <a:rPr lang="en-GB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1EE1FC-3D95-4084-9AF3-1A66A6C48C86}"/>
              </a:ext>
            </a:extLst>
          </p:cNvPr>
          <p:cNvSpPr/>
          <p:nvPr/>
        </p:nvSpPr>
        <p:spPr>
          <a:xfrm>
            <a:off x="18288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Etymology (word origin)</a:t>
            </a:r>
          </a:p>
          <a:p>
            <a:pPr algn="ctr"/>
            <a:endParaRPr lang="en-GB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mid 17th century: from French </a:t>
            </a:r>
            <a:r>
              <a:rPr lang="en-GB" i="1" dirty="0" err="1">
                <a:solidFill>
                  <a:schemeClr val="bg1">
                    <a:lumMod val="50000"/>
                  </a:schemeClr>
                </a:solidFill>
              </a:rPr>
              <a:t>symbolique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 or late Latin </a:t>
            </a:r>
            <a:r>
              <a:rPr lang="en-GB" i="1" dirty="0" err="1">
                <a:solidFill>
                  <a:schemeClr val="bg1">
                    <a:lumMod val="50000"/>
                  </a:schemeClr>
                </a:solidFill>
              </a:rPr>
              <a:t>symbolicus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, from Greek </a:t>
            </a:r>
            <a:r>
              <a:rPr lang="en-GB" i="1" dirty="0" err="1">
                <a:solidFill>
                  <a:schemeClr val="bg1">
                    <a:lumMod val="50000"/>
                  </a:schemeClr>
                </a:solidFill>
              </a:rPr>
              <a:t>sumbolikos</a:t>
            </a:r>
            <a:r>
              <a:rPr lang="en-GB" i="1" dirty="0">
                <a:solidFill>
                  <a:schemeClr val="bg1">
                    <a:lumMod val="50000"/>
                  </a:schemeClr>
                </a:solidFill>
              </a:rPr>
              <a:t>. Takes the idea of a ‘mark’ which then evolved into the idea of a ‘creed’ or ‘token’, then finally used to signify ‘something which means something else’ in 1590 in Spencer’s ‘Faerie </a:t>
            </a:r>
            <a:r>
              <a:rPr lang="en-GB" i="1" dirty="0" err="1">
                <a:solidFill>
                  <a:schemeClr val="bg1">
                    <a:lumMod val="50000"/>
                  </a:schemeClr>
                </a:solidFill>
              </a:rPr>
              <a:t>Queene</a:t>
            </a:r>
            <a:r>
              <a:rPr lang="en-GB" i="1" dirty="0">
                <a:solidFill>
                  <a:schemeClr val="bg1">
                    <a:lumMod val="50000"/>
                  </a:schemeClr>
                </a:solidFill>
              </a:rPr>
              <a:t>’.  </a:t>
            </a:r>
            <a:endParaRPr lang="en-GB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417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F99353-C18B-4D8D-9EB3-3F68BF2EB9CE}"/>
              </a:ext>
            </a:extLst>
          </p:cNvPr>
          <p:cNvSpPr txBox="1"/>
          <p:nvPr/>
        </p:nvSpPr>
        <p:spPr>
          <a:xfrm>
            <a:off x="355600" y="0"/>
            <a:ext cx="4541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Microcosm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(noun)</a:t>
            </a:r>
            <a:endParaRPr lang="en-GB" sz="5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1DB7FB-E8B1-4B39-9CDF-BE09606F5CF3}"/>
              </a:ext>
            </a:extLst>
          </p:cNvPr>
          <p:cNvSpPr/>
          <p:nvPr/>
        </p:nvSpPr>
        <p:spPr>
          <a:xfrm>
            <a:off x="314960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Transform it</a:t>
            </a:r>
          </a:p>
          <a:p>
            <a:pPr algn="ctr"/>
            <a:r>
              <a:rPr lang="en-GB" sz="1200" i="1" dirty="0">
                <a:solidFill>
                  <a:schemeClr val="tx1"/>
                </a:solidFill>
              </a:rPr>
              <a:t>Transform the word into an image to help you remember it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88DA41-2FA7-425A-987E-F235BFBA99D0}"/>
              </a:ext>
            </a:extLst>
          </p:cNvPr>
          <p:cNvSpPr/>
          <p:nvPr/>
        </p:nvSpPr>
        <p:spPr>
          <a:xfrm>
            <a:off x="611632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Debate It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Is it accurate to describe the island as a microcosm of Golding’s world?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E89805-DB38-4B0E-8FDC-84DE3CBA5A53}"/>
              </a:ext>
            </a:extLst>
          </p:cNvPr>
          <p:cNvSpPr/>
          <p:nvPr/>
        </p:nvSpPr>
        <p:spPr>
          <a:xfrm>
            <a:off x="9083040" y="108835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Use It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Can you use the following in three different sentences?</a:t>
            </a:r>
          </a:p>
          <a:p>
            <a:pPr algn="ctr"/>
            <a:r>
              <a:rPr lang="en-GB" sz="1400" b="1" i="1" dirty="0">
                <a:solidFill>
                  <a:schemeClr val="tx1"/>
                </a:solidFill>
              </a:rPr>
              <a:t>microcosm</a:t>
            </a:r>
          </a:p>
          <a:p>
            <a:endParaRPr lang="en-GB" sz="1400" b="1" i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BE7B67-3698-44C9-A629-B57931AD5EDC}"/>
              </a:ext>
            </a:extLst>
          </p:cNvPr>
          <p:cNvSpPr/>
          <p:nvPr/>
        </p:nvSpPr>
        <p:spPr>
          <a:xfrm>
            <a:off x="182880" y="5243790"/>
            <a:ext cx="7640320" cy="13703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Quotations from ‘Lord of the Flies’ that link to </a:t>
            </a:r>
            <a:r>
              <a:rPr lang="en-GB" b="1" dirty="0">
                <a:solidFill>
                  <a:schemeClr val="tx1"/>
                </a:solidFill>
              </a:rPr>
              <a:t>Microcosm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62A943-3F58-4D49-8645-4CD9C131503A}"/>
              </a:ext>
            </a:extLst>
          </p:cNvPr>
          <p:cNvSpPr/>
          <p:nvPr/>
        </p:nvSpPr>
        <p:spPr>
          <a:xfrm>
            <a:off x="7985760" y="5243790"/>
            <a:ext cx="3942080" cy="13703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Link It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What links can you make to other vocabulary you already know?</a:t>
            </a:r>
            <a:r>
              <a:rPr lang="en-GB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1EE1FC-3D95-4084-9AF3-1A66A6C48C86}"/>
              </a:ext>
            </a:extLst>
          </p:cNvPr>
          <p:cNvSpPr/>
          <p:nvPr/>
        </p:nvSpPr>
        <p:spPr>
          <a:xfrm>
            <a:off x="18288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Etymology (word origin)</a:t>
            </a:r>
          </a:p>
          <a:p>
            <a:pPr algn="ctr"/>
            <a:endParaRPr lang="en-GB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From the Greek ‘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mikros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cosmos’ meaning ‘little world’.  Uses the prefix ‘micro-’ meaning ‘small or little’.  </a:t>
            </a:r>
            <a:endParaRPr lang="en-GB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3E6A33-4E55-4FC3-8ECC-E730FA5A3198}"/>
              </a:ext>
            </a:extLst>
          </p:cNvPr>
          <p:cNvSpPr/>
          <p:nvPr/>
        </p:nvSpPr>
        <p:spPr>
          <a:xfrm>
            <a:off x="4937760" y="138499"/>
            <a:ext cx="72542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solidFill>
                  <a:schemeClr val="bg1">
                    <a:lumMod val="50000"/>
                  </a:schemeClr>
                </a:solidFill>
              </a:rPr>
              <a:t>a community, place, or situation regarded as encapsulating in miniature the characteristics of something much larger</a:t>
            </a:r>
          </a:p>
        </p:txBody>
      </p:sp>
    </p:spTree>
    <p:extLst>
      <p:ext uri="{BB962C8B-B14F-4D97-AF65-F5344CB8AC3E}">
        <p14:creationId xmlns:p14="http://schemas.microsoft.com/office/powerpoint/2010/main" val="4159324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F99353-C18B-4D8D-9EB3-3F68BF2EB9CE}"/>
              </a:ext>
            </a:extLst>
          </p:cNvPr>
          <p:cNvSpPr txBox="1"/>
          <p:nvPr/>
        </p:nvSpPr>
        <p:spPr>
          <a:xfrm>
            <a:off x="91440" y="0"/>
            <a:ext cx="1210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Sadistic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GB" sz="3200" dirty="0" err="1">
                <a:solidFill>
                  <a:schemeClr val="bg1">
                    <a:lumMod val="50000"/>
                  </a:schemeClr>
                </a:solidFill>
              </a:rPr>
              <a:t>adj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deriving pleasure from inflicting pain, suffering, or humiliation on others</a:t>
            </a:r>
            <a:endParaRPr lang="en-GB" sz="5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1DB7FB-E8B1-4B39-9CDF-BE09606F5CF3}"/>
              </a:ext>
            </a:extLst>
          </p:cNvPr>
          <p:cNvSpPr/>
          <p:nvPr/>
        </p:nvSpPr>
        <p:spPr>
          <a:xfrm>
            <a:off x="314960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Transform it</a:t>
            </a:r>
          </a:p>
          <a:p>
            <a:pPr algn="ctr"/>
            <a:r>
              <a:rPr lang="en-GB" sz="1200" i="1" dirty="0">
                <a:solidFill>
                  <a:schemeClr val="tx1"/>
                </a:solidFill>
              </a:rPr>
              <a:t>Transform the word into an image to help you remember it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88DA41-2FA7-425A-987E-F235BFBA99D0}"/>
              </a:ext>
            </a:extLst>
          </p:cNvPr>
          <p:cNvSpPr/>
          <p:nvPr/>
        </p:nvSpPr>
        <p:spPr>
          <a:xfrm>
            <a:off x="611632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Debate It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Who is the most sadistic character in the novel?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E89805-DB38-4B0E-8FDC-84DE3CBA5A53}"/>
              </a:ext>
            </a:extLst>
          </p:cNvPr>
          <p:cNvSpPr/>
          <p:nvPr/>
        </p:nvSpPr>
        <p:spPr>
          <a:xfrm>
            <a:off x="9083040" y="108835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Use It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Can you use the following in three different sentences?</a:t>
            </a:r>
          </a:p>
          <a:p>
            <a:pPr algn="ctr"/>
            <a:r>
              <a:rPr lang="en-GB" sz="1400" b="1" i="1" dirty="0">
                <a:solidFill>
                  <a:schemeClr val="tx1"/>
                </a:solidFill>
              </a:rPr>
              <a:t>Sadistic, barbarous, callous</a:t>
            </a:r>
          </a:p>
          <a:p>
            <a:endParaRPr lang="en-GB" sz="1400" b="1" i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BE7B67-3698-44C9-A629-B57931AD5EDC}"/>
              </a:ext>
            </a:extLst>
          </p:cNvPr>
          <p:cNvSpPr/>
          <p:nvPr/>
        </p:nvSpPr>
        <p:spPr>
          <a:xfrm>
            <a:off x="182880" y="5243790"/>
            <a:ext cx="7640320" cy="13703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Quotations from ‘Lord of the Flies’ that link to </a:t>
            </a:r>
            <a:r>
              <a:rPr lang="en-GB" b="1" dirty="0">
                <a:solidFill>
                  <a:schemeClr val="tx1"/>
                </a:solidFill>
              </a:rPr>
              <a:t>Sadistic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62A943-3F58-4D49-8645-4CD9C131503A}"/>
              </a:ext>
            </a:extLst>
          </p:cNvPr>
          <p:cNvSpPr/>
          <p:nvPr/>
        </p:nvSpPr>
        <p:spPr>
          <a:xfrm>
            <a:off x="7985760" y="5243790"/>
            <a:ext cx="3942080" cy="13703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Link It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What links can you make to other vocabulary you already know?</a:t>
            </a:r>
            <a:r>
              <a:rPr lang="en-GB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1EE1FC-3D95-4084-9AF3-1A66A6C48C86}"/>
              </a:ext>
            </a:extLst>
          </p:cNvPr>
          <p:cNvSpPr/>
          <p:nvPr/>
        </p:nvSpPr>
        <p:spPr>
          <a:xfrm>
            <a:off x="18288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Etymology (word origin)</a:t>
            </a:r>
          </a:p>
          <a:p>
            <a:pPr algn="ctr"/>
            <a:endParaRPr lang="en-GB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"love of cruelty," 1888, from French </a:t>
            </a:r>
            <a:r>
              <a:rPr lang="en-GB" sz="2000" i="1" dirty="0" err="1">
                <a:solidFill>
                  <a:schemeClr val="bg1">
                    <a:lumMod val="50000"/>
                  </a:schemeClr>
                </a:solidFill>
              </a:rPr>
              <a:t>sadisme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, from the name of Count </a:t>
            </a:r>
            <a:r>
              <a:rPr lang="en-GB" sz="2000" dirty="0" err="1">
                <a:solidFill>
                  <a:schemeClr val="bg1">
                    <a:lumMod val="50000"/>
                  </a:schemeClr>
                </a:solidFill>
              </a:rPr>
              <a:t>Donatien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 A.F. </a:t>
            </a:r>
            <a:r>
              <a:rPr lang="en-GB" sz="2000" i="1" dirty="0">
                <a:solidFill>
                  <a:schemeClr val="bg1">
                    <a:lumMod val="50000"/>
                  </a:schemeClr>
                </a:solidFill>
              </a:rPr>
              <a:t>de Sade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 (1740-1815). He was notorious for cruel sexual practices he described in his novels.</a:t>
            </a:r>
            <a:endParaRPr lang="en-GB" sz="4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029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F99353-C18B-4D8D-9EB3-3F68BF2EB9CE}"/>
              </a:ext>
            </a:extLst>
          </p:cNvPr>
          <p:cNvSpPr txBox="1"/>
          <p:nvPr/>
        </p:nvSpPr>
        <p:spPr>
          <a:xfrm>
            <a:off x="182880" y="0"/>
            <a:ext cx="12009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Inscrutable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GB" sz="3200" dirty="0" err="1">
                <a:solidFill>
                  <a:schemeClr val="bg1">
                    <a:lumMod val="50000"/>
                  </a:schemeClr>
                </a:solidFill>
              </a:rPr>
              <a:t>adj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) impossible to understand or interpret.</a:t>
            </a:r>
            <a:endParaRPr lang="en-GB" sz="5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1DB7FB-E8B1-4B39-9CDF-BE09606F5CF3}"/>
              </a:ext>
            </a:extLst>
          </p:cNvPr>
          <p:cNvSpPr/>
          <p:nvPr/>
        </p:nvSpPr>
        <p:spPr>
          <a:xfrm>
            <a:off x="314960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Transform it</a:t>
            </a:r>
          </a:p>
          <a:p>
            <a:pPr algn="ctr"/>
            <a:r>
              <a:rPr lang="en-GB" sz="1200" i="1" dirty="0">
                <a:solidFill>
                  <a:schemeClr val="tx1"/>
                </a:solidFill>
              </a:rPr>
              <a:t>Transform the word into an image to help you remember it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88DA41-2FA7-425A-987E-F235BFBA99D0}"/>
              </a:ext>
            </a:extLst>
          </p:cNvPr>
          <p:cNvSpPr/>
          <p:nvPr/>
        </p:nvSpPr>
        <p:spPr>
          <a:xfrm>
            <a:off x="611632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Debate It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Is Simon inscrutable?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E89805-DB38-4B0E-8FDC-84DE3CBA5A53}"/>
              </a:ext>
            </a:extLst>
          </p:cNvPr>
          <p:cNvSpPr/>
          <p:nvPr/>
        </p:nvSpPr>
        <p:spPr>
          <a:xfrm>
            <a:off x="9083040" y="108835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Use It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Can you use the following in three different sentences?</a:t>
            </a:r>
          </a:p>
          <a:p>
            <a:pPr algn="ctr"/>
            <a:r>
              <a:rPr lang="en-GB" sz="1400" b="1" i="1" dirty="0">
                <a:solidFill>
                  <a:schemeClr val="tx1"/>
                </a:solidFill>
              </a:rPr>
              <a:t>Inscrutable, enigmatic</a:t>
            </a:r>
          </a:p>
          <a:p>
            <a:endParaRPr lang="en-GB" sz="1400" b="1" i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</a:p>
          <a:p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BE7B67-3698-44C9-A629-B57931AD5EDC}"/>
              </a:ext>
            </a:extLst>
          </p:cNvPr>
          <p:cNvSpPr/>
          <p:nvPr/>
        </p:nvSpPr>
        <p:spPr>
          <a:xfrm>
            <a:off x="182880" y="5243790"/>
            <a:ext cx="7640320" cy="13703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Quotations from ‘Lord of the Flies’ that link to </a:t>
            </a:r>
            <a:r>
              <a:rPr lang="en-GB" b="1" dirty="0">
                <a:solidFill>
                  <a:schemeClr val="tx1"/>
                </a:solidFill>
              </a:rPr>
              <a:t>Inscrutable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62A943-3F58-4D49-8645-4CD9C131503A}"/>
              </a:ext>
            </a:extLst>
          </p:cNvPr>
          <p:cNvSpPr/>
          <p:nvPr/>
        </p:nvSpPr>
        <p:spPr>
          <a:xfrm>
            <a:off x="7985760" y="5243790"/>
            <a:ext cx="3942080" cy="13703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Link It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What links can you make to other vocabulary you already know?</a:t>
            </a:r>
            <a:r>
              <a:rPr lang="en-GB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1EE1FC-3D95-4084-9AF3-1A66A6C48C86}"/>
              </a:ext>
            </a:extLst>
          </p:cNvPr>
          <p:cNvSpPr/>
          <p:nvPr/>
        </p:nvSpPr>
        <p:spPr>
          <a:xfrm>
            <a:off x="182880" y="1087120"/>
            <a:ext cx="2844800" cy="3992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Etymology (word origin)</a:t>
            </a:r>
          </a:p>
          <a:p>
            <a:pPr algn="ctr"/>
            <a:endParaRPr lang="en-GB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Uses the Latin ‘in-’ prefix (meaning ‘not’) and ‘</a:t>
            </a:r>
            <a:r>
              <a:rPr lang="en-GB" sz="2000" dirty="0" err="1">
                <a:solidFill>
                  <a:schemeClr val="bg1">
                    <a:lumMod val="50000"/>
                  </a:schemeClr>
                </a:solidFill>
              </a:rPr>
              <a:t>scrutari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’ which means ‘to search’.  Began as a word used in the Church to describe God.</a:t>
            </a:r>
            <a:endParaRPr lang="en-GB" sz="4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3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1186</Words>
  <Application>Microsoft Office PowerPoint</Application>
  <PresentationFormat>Widescreen</PresentationFormat>
  <Paragraphs>244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Hutchings</dc:creator>
  <cp:lastModifiedBy> </cp:lastModifiedBy>
  <cp:revision>1</cp:revision>
  <dcterms:created xsi:type="dcterms:W3CDTF">2019-11-14T22:52:08Z</dcterms:created>
  <dcterms:modified xsi:type="dcterms:W3CDTF">2020-03-24T10:11:53Z</dcterms:modified>
</cp:coreProperties>
</file>