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6" r:id="rId3"/>
    <p:sldId id="258" r:id="rId4"/>
    <p:sldId id="259" r:id="rId5"/>
    <p:sldId id="273" r:id="rId6"/>
    <p:sldId id="274" r:id="rId7"/>
    <p:sldId id="260" r:id="rId8"/>
    <p:sldId id="272" r:id="rId9"/>
    <p:sldId id="261" r:id="rId10"/>
    <p:sldId id="275" r:id="rId11"/>
    <p:sldId id="262" r:id="rId12"/>
    <p:sldId id="276" r:id="rId13"/>
    <p:sldId id="263" r:id="rId14"/>
    <p:sldId id="277" r:id="rId15"/>
    <p:sldId id="264" r:id="rId16"/>
    <p:sldId id="278" r:id="rId17"/>
    <p:sldId id="265" r:id="rId18"/>
    <p:sldId id="279" r:id="rId19"/>
    <p:sldId id="266" r:id="rId20"/>
    <p:sldId id="280" r:id="rId21"/>
    <p:sldId id="267" r:id="rId22"/>
    <p:sldId id="281" r:id="rId23"/>
    <p:sldId id="268" r:id="rId24"/>
    <p:sldId id="282" r:id="rId25"/>
    <p:sldId id="269" r:id="rId26"/>
    <p:sldId id="283" r:id="rId27"/>
    <p:sldId id="270" r:id="rId28"/>
    <p:sldId id="284" r:id="rId29"/>
    <p:sldId id="271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90AEB-72D2-4F02-BCB1-790B2A3924DF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80761-1B9A-4CC2-B120-7003BE6302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04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 </a:t>
            </a:r>
            <a:r>
              <a:rPr lang="en-GB" dirty="0" err="1" smtClean="0"/>
              <a:t>chiflan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deportes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por</a:t>
            </a:r>
            <a:r>
              <a:rPr lang="en-GB" baseline="0" dirty="0" smtClean="0"/>
              <a:t> lo </a:t>
            </a:r>
            <a:r>
              <a:rPr lang="en-GB" baseline="0" dirty="0" err="1" smtClean="0"/>
              <a:t>tanto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juego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todos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días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sobre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todo</a:t>
            </a:r>
            <a:r>
              <a:rPr lang="en-GB" baseline="0" dirty="0" smtClean="0"/>
              <a:t> mi </a:t>
            </a:r>
            <a:r>
              <a:rPr lang="en-GB" baseline="0" dirty="0" err="1" smtClean="0"/>
              <a:t>preferido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</a:t>
            </a:r>
            <a:r>
              <a:rPr lang="en-GB" baseline="0" dirty="0" smtClean="0"/>
              <a:t> el </a:t>
            </a:r>
            <a:r>
              <a:rPr lang="en-GB" baseline="0" dirty="0" err="1" smtClean="0"/>
              <a:t>voleibol</a:t>
            </a:r>
            <a:r>
              <a:rPr lang="en-GB" baseline="0" dirty="0" smtClean="0"/>
              <a:t>.  </a:t>
            </a:r>
            <a:r>
              <a:rPr lang="en-GB" baseline="0" dirty="0" err="1" smtClean="0"/>
              <a:t>Anoche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escuché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música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mientras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deberes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mejor</a:t>
            </a:r>
            <a:r>
              <a:rPr lang="en-GB" baseline="0" dirty="0" smtClean="0"/>
              <a:t> amigo </a:t>
            </a:r>
            <a:r>
              <a:rPr lang="en-GB" baseline="0" dirty="0" err="1" smtClean="0"/>
              <a:t>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gracioso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incluso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durante</a:t>
            </a:r>
            <a:r>
              <a:rPr lang="en-GB" baseline="0" dirty="0" smtClean="0"/>
              <a:t> las </a:t>
            </a:r>
            <a:r>
              <a:rPr lang="en-GB" baseline="0" dirty="0" err="1" smtClean="0"/>
              <a:t>clases</a:t>
            </a:r>
            <a:r>
              <a:rPr lang="en-GB" baseline="0" dirty="0" smtClean="0"/>
              <a:t> que </a:t>
            </a:r>
            <a:r>
              <a:rPr lang="en-GB" baseline="0" dirty="0" err="1" smtClean="0"/>
              <a:t>puede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ser</a:t>
            </a:r>
            <a:r>
              <a:rPr lang="en-GB" baseline="0" dirty="0" smtClean="0"/>
              <a:t> un </a:t>
            </a:r>
            <a:r>
              <a:rPr lang="en-GB" baseline="0" dirty="0" err="1" smtClean="0"/>
              <a:t>problema</a:t>
            </a:r>
            <a:r>
              <a:rPr lang="en-GB" baseline="0" dirty="0" smtClean="0"/>
              <a:t> con </a:t>
            </a:r>
            <a:r>
              <a:rPr lang="en-GB" baseline="0" dirty="0" err="1" smtClean="0"/>
              <a:t>los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profes</a:t>
            </a:r>
            <a:r>
              <a:rPr lang="en-GB" baseline="0" dirty="0" smtClean="0"/>
              <a:t>!  </a:t>
            </a:r>
            <a:r>
              <a:rPr lang="en-GB" baseline="0" dirty="0" err="1" smtClean="0"/>
              <a:t>Estudio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español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por</a:t>
            </a:r>
            <a:r>
              <a:rPr lang="en-GB" baseline="0" dirty="0" smtClean="0"/>
              <a:t> lo </a:t>
            </a:r>
            <a:r>
              <a:rPr lang="en-GB" baseline="0" dirty="0" err="1" smtClean="0"/>
              <a:t>menos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veces</a:t>
            </a:r>
            <a:r>
              <a:rPr lang="en-GB" baseline="0" dirty="0" smtClean="0"/>
              <a:t> a la </a:t>
            </a:r>
            <a:r>
              <a:rPr lang="en-GB" baseline="0" dirty="0" err="1" smtClean="0"/>
              <a:t>semana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EE211-B429-452B-A1ED-8494DEE9E9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8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Mi</a:t>
            </a:r>
            <a:r>
              <a:rPr lang="en-GB" dirty="0" smtClean="0"/>
              <a:t> </a:t>
            </a:r>
            <a:r>
              <a:rPr lang="en-GB" dirty="0" err="1" smtClean="0"/>
              <a:t>grupo</a:t>
            </a:r>
            <a:r>
              <a:rPr lang="en-GB" dirty="0" smtClean="0"/>
              <a:t> </a:t>
            </a:r>
            <a:r>
              <a:rPr lang="en-GB" dirty="0" err="1" smtClean="0"/>
              <a:t>favorito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leche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EE211-B429-452B-A1ED-8494DEE9E9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95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EE211-B429-452B-A1ED-8494DEE9E97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6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80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7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6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20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8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66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3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11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2E6B-9A15-4561-895D-7BF4246A8ED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D6A2-1463-441D-BEE7-59E227FE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53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Z0vxQ3uJC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Use </a:t>
            </a:r>
            <a:r>
              <a:rPr lang="en-GB" b="1" u="sng" dirty="0"/>
              <a:t>more complex connectives</a:t>
            </a:r>
            <a:endParaRPr lang="en-GB" dirty="0"/>
          </a:p>
          <a:p>
            <a:r>
              <a:rPr lang="en-GB" dirty="0" err="1">
                <a:solidFill>
                  <a:srgbClr val="7030A0"/>
                </a:solidFill>
              </a:rPr>
              <a:t>Mientras</a:t>
            </a:r>
            <a:r>
              <a:rPr lang="en-GB" dirty="0"/>
              <a:t> = whilst</a:t>
            </a:r>
          </a:p>
          <a:p>
            <a:r>
              <a:rPr lang="en-GB" dirty="0" err="1">
                <a:solidFill>
                  <a:srgbClr val="7030A0"/>
                </a:solidFill>
              </a:rPr>
              <a:t>Por</a:t>
            </a:r>
            <a:r>
              <a:rPr lang="en-GB" dirty="0">
                <a:solidFill>
                  <a:srgbClr val="7030A0"/>
                </a:solidFill>
              </a:rPr>
              <a:t> lo </a:t>
            </a:r>
            <a:r>
              <a:rPr lang="en-GB" dirty="0" err="1">
                <a:solidFill>
                  <a:srgbClr val="7030A0"/>
                </a:solidFill>
              </a:rPr>
              <a:t>tanto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= therefore, so</a:t>
            </a:r>
          </a:p>
          <a:p>
            <a:r>
              <a:rPr lang="en-GB" dirty="0" err="1">
                <a:solidFill>
                  <a:srgbClr val="7030A0"/>
                </a:solidFill>
              </a:rPr>
              <a:t>Sobre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todo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= above all</a:t>
            </a:r>
          </a:p>
          <a:p>
            <a:r>
              <a:rPr lang="en-GB" dirty="0" err="1">
                <a:solidFill>
                  <a:srgbClr val="7030A0"/>
                </a:solidFill>
              </a:rPr>
              <a:t>Incluso</a:t>
            </a:r>
            <a:r>
              <a:rPr lang="en-GB" dirty="0"/>
              <a:t> = including</a:t>
            </a:r>
          </a:p>
          <a:p>
            <a:r>
              <a:rPr lang="en-GB" dirty="0" err="1">
                <a:solidFill>
                  <a:srgbClr val="7030A0"/>
                </a:solidFill>
              </a:rPr>
              <a:t>Por</a:t>
            </a:r>
            <a:r>
              <a:rPr lang="en-GB" dirty="0">
                <a:solidFill>
                  <a:srgbClr val="7030A0"/>
                </a:solidFill>
              </a:rPr>
              <a:t> lo </a:t>
            </a:r>
            <a:r>
              <a:rPr lang="en-GB" dirty="0" err="1">
                <a:solidFill>
                  <a:srgbClr val="7030A0"/>
                </a:solidFill>
              </a:rPr>
              <a:t>menos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= at least 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22845" y="5013176"/>
            <a:ext cx="5357267" cy="11735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Try some for yourself!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7236296" y="5085184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0824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5: Use idioms to sound more authentic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¡</a:t>
            </a:r>
            <a:r>
              <a:rPr lang="en-GB" b="1" dirty="0" smtClean="0"/>
              <a:t>Ayer </a:t>
            </a:r>
            <a:r>
              <a:rPr lang="en-GB" b="1" dirty="0" err="1" smtClean="0"/>
              <a:t>estuve</a:t>
            </a:r>
            <a:r>
              <a:rPr lang="en-GB" b="1" dirty="0" smtClean="0"/>
              <a:t> hasta las </a:t>
            </a:r>
            <a:r>
              <a:rPr lang="en-GB" b="1" dirty="0" err="1" smtClean="0"/>
              <a:t>narices</a:t>
            </a:r>
            <a:r>
              <a:rPr lang="en-GB" b="1" dirty="0" smtClean="0"/>
              <a:t> </a:t>
            </a:r>
            <a:r>
              <a:rPr lang="en-GB" dirty="0" smtClean="0"/>
              <a:t>con mi </a:t>
            </a:r>
            <a:r>
              <a:rPr lang="en-GB" dirty="0" err="1" smtClean="0"/>
              <a:t>hermano</a:t>
            </a:r>
            <a:r>
              <a:rPr lang="en-GB" dirty="0" smtClean="0"/>
              <a:t>! ¡</a:t>
            </a:r>
            <a:r>
              <a:rPr lang="en-GB" dirty="0" err="1" smtClean="0"/>
              <a:t>Fue</a:t>
            </a:r>
            <a:r>
              <a:rPr lang="en-GB" dirty="0" smtClean="0"/>
              <a:t> super </a:t>
            </a:r>
            <a:r>
              <a:rPr lang="en-GB" dirty="0" err="1" smtClean="0"/>
              <a:t>molestoso</a:t>
            </a:r>
            <a:r>
              <a:rPr lang="en-GB" dirty="0" smtClean="0"/>
              <a:t>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¡</a:t>
            </a:r>
            <a:r>
              <a:rPr lang="en-GB" dirty="0" err="1" smtClean="0"/>
              <a:t>Aprender</a:t>
            </a:r>
            <a:r>
              <a:rPr lang="en-GB" dirty="0" smtClean="0"/>
              <a:t> el </a:t>
            </a:r>
            <a:r>
              <a:rPr lang="en-GB" dirty="0" err="1" smtClean="0"/>
              <a:t>español</a:t>
            </a:r>
            <a:r>
              <a:rPr lang="en-GB" dirty="0" smtClean="0"/>
              <a:t> </a:t>
            </a:r>
            <a:r>
              <a:rPr lang="en-GB" b="1" dirty="0" err="1" smtClean="0"/>
              <a:t>es</a:t>
            </a:r>
            <a:r>
              <a:rPr lang="en-GB" b="1" dirty="0" smtClean="0"/>
              <a:t> pan </a:t>
            </a:r>
            <a:r>
              <a:rPr lang="en-GB" b="1" dirty="0" err="1" smtClean="0"/>
              <a:t>comido</a:t>
            </a:r>
            <a:r>
              <a:rPr lang="en-GB" b="1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mi </a:t>
            </a:r>
            <a:r>
              <a:rPr lang="en-GB" dirty="0" err="1" smtClean="0"/>
              <a:t>opinión</a:t>
            </a:r>
            <a:r>
              <a:rPr lang="en-GB" dirty="0" smtClean="0"/>
              <a:t>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Me </a:t>
            </a:r>
            <a:r>
              <a:rPr lang="en-GB" dirty="0" err="1" smtClean="0"/>
              <a:t>encantaría</a:t>
            </a:r>
            <a:r>
              <a:rPr lang="en-GB" dirty="0" smtClean="0"/>
              <a:t> </a:t>
            </a:r>
            <a:r>
              <a:rPr lang="en-GB" dirty="0" err="1" smtClean="0"/>
              <a:t>jugar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al </a:t>
            </a:r>
            <a:r>
              <a:rPr lang="en-GB" dirty="0" err="1" smtClean="0"/>
              <a:t>balonmano</a:t>
            </a:r>
            <a:r>
              <a:rPr lang="en-GB" dirty="0" smtClean="0"/>
              <a:t>: ¡</a:t>
            </a:r>
            <a:r>
              <a:rPr lang="en-GB" b="1" dirty="0" err="1" smtClean="0"/>
              <a:t>Es</a:t>
            </a:r>
            <a:r>
              <a:rPr lang="en-GB" b="1" dirty="0" smtClean="0"/>
              <a:t> la </a:t>
            </a:r>
            <a:r>
              <a:rPr lang="en-GB" b="1" dirty="0" err="1" smtClean="0"/>
              <a:t>leche</a:t>
            </a:r>
            <a:r>
              <a:rPr lang="en-GB" b="1" dirty="0" smtClean="0"/>
              <a:t>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¡</a:t>
            </a:r>
            <a:r>
              <a:rPr lang="en-GB" dirty="0" err="1" smtClean="0"/>
              <a:t>Mi</a:t>
            </a:r>
            <a:r>
              <a:rPr lang="en-GB" dirty="0" smtClean="0"/>
              <a:t> </a:t>
            </a:r>
            <a:r>
              <a:rPr lang="en-GB" dirty="0" err="1" smtClean="0"/>
              <a:t>mejor</a:t>
            </a:r>
            <a:r>
              <a:rPr lang="en-GB" dirty="0" smtClean="0"/>
              <a:t> amigo </a:t>
            </a:r>
            <a:r>
              <a:rPr lang="en-GB" b="1" dirty="0" err="1" smtClean="0"/>
              <a:t>está</a:t>
            </a:r>
            <a:r>
              <a:rPr lang="en-GB" b="1" dirty="0" smtClean="0"/>
              <a:t> loco </a:t>
            </a:r>
            <a:r>
              <a:rPr lang="en-GB" b="1" dirty="0" err="1" smtClean="0"/>
              <a:t>como</a:t>
            </a:r>
            <a:r>
              <a:rPr lang="en-GB" b="1" dirty="0" smtClean="0"/>
              <a:t> </a:t>
            </a:r>
            <a:r>
              <a:rPr lang="en-GB" b="1" dirty="0" err="1" smtClean="0"/>
              <a:t>una</a:t>
            </a:r>
            <a:r>
              <a:rPr lang="en-GB" b="1" dirty="0" smtClean="0"/>
              <a:t> </a:t>
            </a:r>
            <a:r>
              <a:rPr lang="en-GB" b="1" dirty="0" err="1" smtClean="0"/>
              <a:t>cabra</a:t>
            </a:r>
            <a:r>
              <a:rPr lang="en-GB" b="1" dirty="0" smtClean="0"/>
              <a:t> </a:t>
            </a:r>
            <a:r>
              <a:rPr lang="en-GB" dirty="0" smtClean="0"/>
              <a:t>y me </a:t>
            </a:r>
            <a:r>
              <a:rPr lang="en-GB" dirty="0" err="1" smtClean="0"/>
              <a:t>hace</a:t>
            </a:r>
            <a:r>
              <a:rPr lang="en-GB" dirty="0" smtClean="0"/>
              <a:t> </a:t>
            </a:r>
            <a:r>
              <a:rPr lang="en-GB" dirty="0" err="1" smtClean="0"/>
              <a:t>reír</a:t>
            </a:r>
            <a:r>
              <a:rPr lang="en-GB" dirty="0" smtClean="0"/>
              <a:t> mucho!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675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Use 1 or 2 </a:t>
            </a:r>
            <a:r>
              <a:rPr lang="fr-FR" b="1" u="sng" dirty="0"/>
              <a:t>exclamations!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79FD315-BC38-B245-AD12-B92276CD4EBA}"/>
              </a:ext>
            </a:extLst>
          </p:cNvPr>
          <p:cNvSpPr/>
          <p:nvPr/>
        </p:nvSpPr>
        <p:spPr>
          <a:xfrm>
            <a:off x="683568" y="2400778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¡Qué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buena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idea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!- </a:t>
            </a:r>
            <a:r>
              <a:rPr lang="fr-FR" sz="3200" dirty="0" err="1">
                <a:ea typeface="Arial Unicode MS" panose="020B0604020202020204" pitchFamily="34" charset="-128"/>
              </a:rPr>
              <a:t>What</a:t>
            </a:r>
            <a:r>
              <a:rPr lang="fr-FR" sz="3200" dirty="0">
                <a:ea typeface="Arial Unicode MS" panose="020B0604020202020204" pitchFamily="34" charset="-128"/>
              </a:rPr>
              <a:t> a good </a:t>
            </a:r>
            <a:r>
              <a:rPr lang="fr-FR" sz="3200" dirty="0" err="1">
                <a:ea typeface="Arial Unicode MS" panose="020B0604020202020204" pitchFamily="34" charset="-128"/>
              </a:rPr>
              <a:t>idea</a:t>
            </a:r>
            <a:r>
              <a:rPr lang="fr-FR" sz="3200" dirty="0">
                <a:ea typeface="Arial Unicode MS" panose="020B0604020202020204" pitchFamily="34" charset="-128"/>
              </a:rPr>
              <a:t>!</a:t>
            </a:r>
            <a:endParaRPr lang="fr-FR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ea typeface="Arial Unicode MS" panose="020B0604020202020204" pitchFamily="34" charset="-128"/>
              </a:rPr>
              <a:t>¡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Qué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desastre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!-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What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 a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disaster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! </a:t>
            </a:r>
            <a:endParaRPr lang="fr-FR" sz="4400" dirty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¡Qué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lástima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!-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What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 a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shame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!</a:t>
            </a:r>
            <a:endParaRPr lang="fr-FR" sz="4400" dirty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¡Qué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horror</a:t>
            </a:r>
            <a:r>
              <a:rPr lang="fr-FR" sz="3200" dirty="0">
                <a:ea typeface="Arial Unicode MS" panose="020B0604020202020204" pitchFamily="34" charset="-128"/>
              </a:rPr>
              <a:t>! – How </a:t>
            </a:r>
            <a:r>
              <a:rPr lang="fr-FR" sz="3200" dirty="0" err="1">
                <a:ea typeface="Arial Unicode MS" panose="020B0604020202020204" pitchFamily="34" charset="-128"/>
              </a:rPr>
              <a:t>hideous</a:t>
            </a:r>
            <a:r>
              <a:rPr lang="fr-FR" sz="3200" dirty="0">
                <a:ea typeface="Arial Unicode MS" panose="020B0604020202020204" pitchFamily="34" charset="-128"/>
              </a:rPr>
              <a:t>!</a:t>
            </a:r>
            <a:endParaRPr lang="fr-FR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¡Qué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guay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! </a:t>
            </a:r>
            <a:r>
              <a:rPr lang="fr-FR" sz="3200" dirty="0">
                <a:ea typeface="Arial Unicode MS" panose="020B0604020202020204" pitchFamily="34" charset="-128"/>
              </a:rPr>
              <a:t>– How cool! </a:t>
            </a:r>
            <a:endParaRPr lang="fr-FR" sz="4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¡Qué </a:t>
            </a:r>
            <a:r>
              <a:rPr lang="fr-FR" sz="32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rollo</a:t>
            </a:r>
            <a:r>
              <a:rPr lang="fr-FR" sz="3200" dirty="0">
                <a:solidFill>
                  <a:srgbClr val="7030A0"/>
                </a:solidFill>
                <a:ea typeface="Arial Unicode MS" panose="020B0604020202020204" pitchFamily="34" charset="-128"/>
              </a:rPr>
              <a:t>!- </a:t>
            </a:r>
            <a:r>
              <a:rPr lang="fr-FR" sz="3200" dirty="0" err="1">
                <a:ea typeface="Arial Unicode MS" panose="020B0604020202020204" pitchFamily="34" charset="-128"/>
              </a:rPr>
              <a:t>What</a:t>
            </a:r>
            <a:r>
              <a:rPr lang="fr-FR" sz="3200" dirty="0">
                <a:ea typeface="Arial Unicode MS" panose="020B0604020202020204" pitchFamily="34" charset="-128"/>
              </a:rPr>
              <a:t> a drag! </a:t>
            </a: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38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6: </a:t>
            </a:r>
            <a:r>
              <a:rPr lang="fr-FR" b="1" dirty="0" smtClean="0"/>
              <a:t>Use </a:t>
            </a:r>
            <a:r>
              <a:rPr lang="fr-FR" b="1" dirty="0"/>
              <a:t>1 or 2 </a:t>
            </a:r>
            <a:r>
              <a:rPr lang="fr-FR" b="1" u="sng" dirty="0"/>
              <a:t>exclamations!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La </a:t>
            </a:r>
            <a:r>
              <a:rPr lang="en-GB" dirty="0" err="1" smtClean="0"/>
              <a:t>profesora</a:t>
            </a:r>
            <a:r>
              <a:rPr lang="en-GB" dirty="0" smtClean="0"/>
              <a:t> </a:t>
            </a:r>
            <a:r>
              <a:rPr lang="en-GB" dirty="0" err="1" smtClean="0"/>
              <a:t>nos</a:t>
            </a:r>
            <a:r>
              <a:rPr lang="en-GB" dirty="0" smtClean="0"/>
              <a:t> da </a:t>
            </a:r>
            <a:r>
              <a:rPr lang="en-GB" dirty="0" err="1" smtClean="0"/>
              <a:t>muchos</a:t>
            </a:r>
            <a:r>
              <a:rPr lang="en-GB" dirty="0" smtClean="0"/>
              <a:t> </a:t>
            </a:r>
            <a:r>
              <a:rPr lang="en-GB" dirty="0" err="1" smtClean="0"/>
              <a:t>deberes</a:t>
            </a:r>
            <a:r>
              <a:rPr lang="en-GB" dirty="0" smtClean="0"/>
              <a:t>. </a:t>
            </a:r>
            <a:r>
              <a:rPr lang="en-GB" b="1" dirty="0" smtClean="0"/>
              <a:t>¡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rollo</a:t>
            </a:r>
            <a:r>
              <a:rPr lang="en-GB" b="1" dirty="0" smtClean="0"/>
              <a:t>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Vamos</a:t>
            </a:r>
            <a:r>
              <a:rPr lang="en-GB" dirty="0" smtClean="0"/>
              <a:t> a </a:t>
            </a:r>
            <a:r>
              <a:rPr lang="en-GB" dirty="0" err="1" smtClean="0"/>
              <a:t>ir</a:t>
            </a:r>
            <a:r>
              <a:rPr lang="en-GB" dirty="0" smtClean="0"/>
              <a:t> a </a:t>
            </a:r>
            <a:r>
              <a:rPr lang="en-GB" dirty="0" err="1" smtClean="0"/>
              <a:t>España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verano</a:t>
            </a:r>
            <a:r>
              <a:rPr lang="en-GB" b="1" dirty="0" smtClean="0"/>
              <a:t>…¡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guay</a:t>
            </a:r>
            <a:r>
              <a:rPr lang="en-GB" b="1" dirty="0" smtClean="0"/>
              <a:t>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Para mi </a:t>
            </a:r>
            <a:r>
              <a:rPr lang="en-GB" dirty="0" err="1" smtClean="0"/>
              <a:t>cumpleaños</a:t>
            </a:r>
            <a:r>
              <a:rPr lang="en-GB" dirty="0" smtClean="0"/>
              <a:t>, </a:t>
            </a:r>
            <a:r>
              <a:rPr lang="en-GB" dirty="0" err="1" smtClean="0"/>
              <a:t>fuimos</a:t>
            </a:r>
            <a:r>
              <a:rPr lang="en-GB" dirty="0" smtClean="0"/>
              <a:t> a un </a:t>
            </a:r>
            <a:r>
              <a:rPr lang="en-GB" dirty="0" err="1" smtClean="0"/>
              <a:t>restaurante</a:t>
            </a:r>
            <a:r>
              <a:rPr lang="en-GB" dirty="0" smtClean="0"/>
              <a:t> </a:t>
            </a:r>
            <a:r>
              <a:rPr lang="en-GB" dirty="0" err="1" smtClean="0"/>
              <a:t>italiano</a:t>
            </a:r>
            <a:r>
              <a:rPr lang="en-GB" dirty="0" smtClean="0"/>
              <a:t> </a:t>
            </a:r>
            <a:r>
              <a:rPr lang="en-GB" dirty="0" err="1" smtClean="0"/>
              <a:t>pero</a:t>
            </a:r>
            <a:r>
              <a:rPr lang="en-GB" dirty="0" smtClean="0"/>
              <a:t> la comida </a:t>
            </a:r>
            <a:r>
              <a:rPr lang="en-GB" dirty="0" err="1" smtClean="0"/>
              <a:t>estaba</a:t>
            </a:r>
            <a:r>
              <a:rPr lang="en-GB" dirty="0" smtClean="0"/>
              <a:t> </a:t>
            </a:r>
            <a:r>
              <a:rPr lang="en-GB" dirty="0" err="1" smtClean="0"/>
              <a:t>fría</a:t>
            </a:r>
            <a:r>
              <a:rPr lang="en-GB" dirty="0" smtClean="0"/>
              <a:t>. </a:t>
            </a:r>
            <a:r>
              <a:rPr lang="en-GB" b="1" dirty="0" smtClean="0"/>
              <a:t>¡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lástima</a:t>
            </a:r>
            <a:r>
              <a:rPr lang="en-GB" b="1" dirty="0" smtClean="0"/>
              <a:t>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5505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Use a variety of </a:t>
            </a:r>
            <a:r>
              <a:rPr lang="en-GB" b="1" u="sng" dirty="0"/>
              <a:t>opinion structures</a:t>
            </a:r>
            <a:endParaRPr lang="en-GB" b="1" dirty="0"/>
          </a:p>
          <a:p>
            <a:r>
              <a:rPr lang="en-GB" dirty="0"/>
              <a:t>I think that = </a:t>
            </a:r>
          </a:p>
          <a:p>
            <a:r>
              <a:rPr lang="en-GB" dirty="0" smtClean="0"/>
              <a:t>I </a:t>
            </a:r>
            <a:r>
              <a:rPr lang="en-GB" dirty="0"/>
              <a:t>believe that = </a:t>
            </a:r>
            <a:endParaRPr lang="en-GB" b="1" dirty="0"/>
          </a:p>
          <a:p>
            <a:r>
              <a:rPr lang="en-GB" dirty="0"/>
              <a:t>From my point of view </a:t>
            </a:r>
            <a:r>
              <a:rPr lang="en-GB" dirty="0" smtClean="0"/>
              <a:t>=</a:t>
            </a:r>
            <a:endParaRPr lang="en-GB" b="1" dirty="0"/>
          </a:p>
          <a:p>
            <a:r>
              <a:rPr lang="en-GB" dirty="0"/>
              <a:t>it seems to me that </a:t>
            </a:r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75856" y="2456892"/>
            <a:ext cx="439248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rgbClr val="7030A0"/>
                </a:solidFill>
              </a:rPr>
              <a:t>Pienso</a:t>
            </a:r>
            <a:r>
              <a:rPr lang="en-GB" dirty="0">
                <a:solidFill>
                  <a:srgbClr val="7030A0"/>
                </a:solidFill>
              </a:rPr>
              <a:t> que / </a:t>
            </a:r>
            <a:r>
              <a:rPr lang="en-GB" dirty="0" err="1">
                <a:solidFill>
                  <a:srgbClr val="7030A0"/>
                </a:solidFill>
              </a:rPr>
              <a:t>Opino</a:t>
            </a:r>
            <a:r>
              <a:rPr lang="en-GB" dirty="0">
                <a:solidFill>
                  <a:srgbClr val="7030A0"/>
                </a:solidFill>
              </a:rPr>
              <a:t> 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91880" y="2952226"/>
            <a:ext cx="4677889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rgbClr val="7030A0"/>
                </a:solidFill>
              </a:rPr>
              <a:t>Creo</a:t>
            </a:r>
            <a:r>
              <a:rPr lang="en-GB" dirty="0">
                <a:solidFill>
                  <a:srgbClr val="7030A0"/>
                </a:solidFill>
              </a:rPr>
              <a:t> 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3392996"/>
            <a:ext cx="341987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rgbClr val="7030A0"/>
                </a:solidFill>
              </a:rPr>
              <a:t>Desde</a:t>
            </a:r>
            <a:r>
              <a:rPr lang="en-GB" dirty="0">
                <a:solidFill>
                  <a:srgbClr val="7030A0"/>
                </a:solidFill>
              </a:rPr>
              <a:t> mi </a:t>
            </a:r>
            <a:r>
              <a:rPr lang="en-GB" dirty="0" err="1">
                <a:solidFill>
                  <a:srgbClr val="7030A0"/>
                </a:solidFill>
              </a:rPr>
              <a:t>punto</a:t>
            </a:r>
            <a:r>
              <a:rPr lang="en-GB" dirty="0">
                <a:solidFill>
                  <a:srgbClr val="7030A0"/>
                </a:solidFill>
              </a:rPr>
              <a:t> de vista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4077072"/>
            <a:ext cx="419846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Me </a:t>
            </a:r>
            <a:r>
              <a:rPr lang="en-GB" dirty="0" err="1">
                <a:solidFill>
                  <a:srgbClr val="7030A0"/>
                </a:solidFill>
              </a:rPr>
              <a:t>parece</a:t>
            </a:r>
            <a:r>
              <a:rPr lang="en-GB" dirty="0">
                <a:solidFill>
                  <a:srgbClr val="7030A0"/>
                </a:solidFill>
              </a:rPr>
              <a:t> que / A mi </a:t>
            </a:r>
            <a:r>
              <a:rPr lang="en-GB" dirty="0" err="1">
                <a:solidFill>
                  <a:srgbClr val="7030A0"/>
                </a:solidFill>
              </a:rPr>
              <a:t>parecer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8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b="1" dirty="0" smtClean="0"/>
              <a:t>7: Use </a:t>
            </a:r>
            <a:r>
              <a:rPr lang="en-GB" b="1" dirty="0"/>
              <a:t>a variety of </a:t>
            </a:r>
            <a:r>
              <a:rPr lang="en-GB" b="1" u="sng" dirty="0"/>
              <a:t>opinion structures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 err="1" smtClean="0"/>
              <a:t>Pienso</a:t>
            </a:r>
            <a:r>
              <a:rPr lang="en-GB" b="1" dirty="0" smtClean="0"/>
              <a:t> que </a:t>
            </a:r>
            <a:r>
              <a:rPr lang="en-GB" dirty="0" err="1" smtClean="0"/>
              <a:t>estudiar</a:t>
            </a:r>
            <a:r>
              <a:rPr lang="en-GB" dirty="0" smtClean="0"/>
              <a:t> </a:t>
            </a:r>
            <a:r>
              <a:rPr lang="en-GB" dirty="0" err="1" smtClean="0"/>
              <a:t>todos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días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para </a:t>
            </a:r>
            <a:r>
              <a:rPr lang="en-GB" dirty="0" err="1" smtClean="0"/>
              <a:t>tener</a:t>
            </a:r>
            <a:r>
              <a:rPr lang="en-GB" dirty="0" smtClean="0"/>
              <a:t> </a:t>
            </a:r>
            <a:r>
              <a:rPr lang="en-GB" dirty="0" err="1" smtClean="0"/>
              <a:t>éxito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examenes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err="1" smtClean="0"/>
              <a:t>Creo</a:t>
            </a:r>
            <a:r>
              <a:rPr lang="en-GB" b="1" dirty="0" smtClean="0"/>
              <a:t> que </a:t>
            </a:r>
            <a:r>
              <a:rPr lang="en-GB" dirty="0" smtClean="0"/>
              <a:t>Liverpool </a:t>
            </a:r>
            <a:r>
              <a:rPr lang="en-GB" dirty="0" err="1" smtClean="0"/>
              <a:t>es</a:t>
            </a:r>
            <a:r>
              <a:rPr lang="en-GB" dirty="0" smtClean="0"/>
              <a:t> la </a:t>
            </a:r>
            <a:r>
              <a:rPr lang="en-GB" dirty="0" err="1" smtClean="0"/>
              <a:t>mejor</a:t>
            </a:r>
            <a:r>
              <a:rPr lang="en-GB" dirty="0" smtClean="0"/>
              <a:t> ciudad </a:t>
            </a: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mundo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err="1" smtClean="0"/>
              <a:t>Desde</a:t>
            </a:r>
            <a:r>
              <a:rPr lang="en-GB" b="1" dirty="0" smtClean="0"/>
              <a:t> mi </a:t>
            </a:r>
            <a:r>
              <a:rPr lang="en-GB" b="1" dirty="0" err="1" smtClean="0"/>
              <a:t>punto</a:t>
            </a:r>
            <a:r>
              <a:rPr lang="en-GB" b="1" dirty="0" smtClean="0"/>
              <a:t> de vista </a:t>
            </a:r>
            <a:r>
              <a:rPr lang="en-GB" dirty="0" err="1" smtClean="0"/>
              <a:t>pasar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n-GB" dirty="0" smtClean="0"/>
              <a:t> con </a:t>
            </a:r>
            <a:r>
              <a:rPr lang="en-GB" dirty="0" err="1" smtClean="0"/>
              <a:t>los</a:t>
            </a:r>
            <a:r>
              <a:rPr lang="en-GB" dirty="0" smtClean="0"/>
              <a:t> amigos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que </a:t>
            </a:r>
            <a:r>
              <a:rPr lang="en-GB" dirty="0" err="1" smtClean="0"/>
              <a:t>pasar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las </a:t>
            </a:r>
            <a:r>
              <a:rPr lang="en-GB" dirty="0" err="1" smtClean="0"/>
              <a:t>redes</a:t>
            </a:r>
            <a:r>
              <a:rPr lang="en-GB" dirty="0" smtClean="0"/>
              <a:t> </a:t>
            </a:r>
            <a:r>
              <a:rPr lang="en-GB" dirty="0" err="1" smtClean="0"/>
              <a:t>sociales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A mi </a:t>
            </a:r>
            <a:r>
              <a:rPr lang="en-GB" b="1" dirty="0" err="1" smtClean="0"/>
              <a:t>parecer</a:t>
            </a:r>
            <a:r>
              <a:rPr lang="en-GB" b="1" dirty="0" smtClean="0"/>
              <a:t> </a:t>
            </a:r>
            <a:r>
              <a:rPr lang="en-GB" dirty="0" smtClean="0"/>
              <a:t>el </a:t>
            </a:r>
            <a:r>
              <a:rPr lang="en-GB" dirty="0" err="1" smtClean="0"/>
              <a:t>baile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el </a:t>
            </a:r>
            <a:r>
              <a:rPr lang="en-GB" dirty="0" err="1" smtClean="0"/>
              <a:t>mejor</a:t>
            </a:r>
            <a:r>
              <a:rPr lang="en-GB" dirty="0" smtClean="0"/>
              <a:t> </a:t>
            </a:r>
            <a:r>
              <a:rPr lang="en-GB" dirty="0" err="1" smtClean="0"/>
              <a:t>pasatiempo</a:t>
            </a:r>
            <a:r>
              <a:rPr lang="en-GB" dirty="0" smtClean="0"/>
              <a:t> </a:t>
            </a:r>
            <a:r>
              <a:rPr lang="en-GB" dirty="0" err="1" smtClean="0"/>
              <a:t>porque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bueno</a:t>
            </a:r>
            <a:r>
              <a:rPr lang="en-GB" dirty="0" smtClean="0"/>
              <a:t> para </a:t>
            </a:r>
            <a:r>
              <a:rPr lang="en-GB" dirty="0" err="1" smtClean="0"/>
              <a:t>estar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forma y me </a:t>
            </a:r>
            <a:r>
              <a:rPr lang="en-GB" dirty="0" err="1" smtClean="0"/>
              <a:t>encanta</a:t>
            </a:r>
            <a:r>
              <a:rPr lang="en-GB" dirty="0" smtClean="0"/>
              <a:t> la </a:t>
            </a:r>
            <a:r>
              <a:rPr lang="en-GB" dirty="0" err="1" smtClean="0"/>
              <a:t>música</a:t>
            </a:r>
            <a:r>
              <a:rPr lang="en-GB" dirty="0" smtClean="0"/>
              <a:t> y la </a:t>
            </a:r>
            <a:r>
              <a:rPr lang="en-GB" dirty="0" err="1" smtClean="0"/>
              <a:t>expresión</a:t>
            </a:r>
            <a:r>
              <a:rPr lang="en-GB" dirty="0" smtClean="0"/>
              <a:t> de </a:t>
            </a:r>
            <a:r>
              <a:rPr lang="en-GB" dirty="0" err="1" smtClean="0"/>
              <a:t>bailar</a:t>
            </a:r>
            <a:r>
              <a:rPr lang="en-GB" dirty="0" smtClean="0"/>
              <a:t>. </a:t>
            </a:r>
            <a:endParaRPr lang="en-GB" b="1" dirty="0" smtClean="0"/>
          </a:p>
          <a:p>
            <a:pPr marL="514350" lvl="0" indent="-514350">
              <a:buFont typeface="+mj-lt"/>
              <a:buAutoNum type="arabicPeriod"/>
            </a:pPr>
            <a:endParaRPr lang="en-GB" b="1" dirty="0" smtClean="0"/>
          </a:p>
          <a:p>
            <a:pPr marL="514350" lvl="0" indent="-514350">
              <a:buFont typeface="+mj-lt"/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4411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Use a variety of </a:t>
            </a:r>
            <a:r>
              <a:rPr lang="en-GB" b="1" u="sng" dirty="0"/>
              <a:t>justifications</a:t>
            </a:r>
            <a:endParaRPr lang="en-GB" b="1" dirty="0"/>
          </a:p>
          <a:p>
            <a:r>
              <a:rPr lang="en-GB" dirty="0"/>
              <a:t> because it is my dream = ………………………………………………….</a:t>
            </a:r>
            <a:endParaRPr lang="en-GB" b="1" dirty="0"/>
          </a:p>
          <a:p>
            <a:r>
              <a:rPr lang="en-GB" dirty="0"/>
              <a:t> since it will be fascinating = ………………………………………………….</a:t>
            </a:r>
            <a:endParaRPr lang="en-GB" b="1" dirty="0"/>
          </a:p>
          <a:p>
            <a:r>
              <a:rPr lang="en-GB" dirty="0"/>
              <a:t>as it is my favourite country  = ………………………………………………….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592" y="2780928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…</a:t>
            </a:r>
            <a:r>
              <a:rPr lang="fr-FR" u="sng" dirty="0">
                <a:solidFill>
                  <a:srgbClr val="7030A0"/>
                </a:solidFill>
              </a:rPr>
              <a:t>porque</a:t>
            </a:r>
            <a:r>
              <a:rPr lang="fr-FR" dirty="0">
                <a:solidFill>
                  <a:srgbClr val="7030A0"/>
                </a:solidFill>
              </a:rPr>
              <a:t> es mi </a:t>
            </a:r>
            <a:r>
              <a:rPr lang="fr-FR" dirty="0" err="1">
                <a:solidFill>
                  <a:srgbClr val="7030A0"/>
                </a:solidFill>
              </a:rPr>
              <a:t>sue</a:t>
            </a:r>
            <a:r>
              <a:rPr lang="fr-FR" dirty="0" err="1">
                <a:solidFill>
                  <a:srgbClr val="7030A0"/>
                </a:solidFill>
                <a:latin typeface="Calibri"/>
                <a:cs typeface="Calibri"/>
              </a:rPr>
              <a:t>ñ</a:t>
            </a:r>
            <a:r>
              <a:rPr lang="fr-FR" dirty="0" err="1">
                <a:solidFill>
                  <a:srgbClr val="7030A0"/>
                </a:solidFill>
              </a:rPr>
              <a:t>o</a:t>
            </a:r>
            <a:r>
              <a:rPr lang="fr-FR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3861048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…</a:t>
            </a:r>
            <a:r>
              <a:rPr lang="fr-FR" u="sng" dirty="0" err="1">
                <a:solidFill>
                  <a:srgbClr val="7030A0"/>
                </a:solidFill>
              </a:rPr>
              <a:t>ya</a:t>
            </a:r>
            <a:r>
              <a:rPr lang="fr-FR" u="sng" dirty="0">
                <a:solidFill>
                  <a:srgbClr val="7030A0"/>
                </a:solidFill>
              </a:rPr>
              <a:t> que </a:t>
            </a:r>
            <a:r>
              <a:rPr lang="fr-FR" dirty="0" err="1">
                <a:solidFill>
                  <a:srgbClr val="7030A0"/>
                </a:solidFill>
              </a:rPr>
              <a:t>será</a:t>
            </a:r>
            <a:r>
              <a:rPr lang="fr-FR" dirty="0">
                <a:solidFill>
                  <a:srgbClr val="7030A0"/>
                </a:solidFill>
              </a:rPr>
              <a:t> fascinante 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5013176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…</a:t>
            </a:r>
            <a:r>
              <a:rPr lang="fr-FR" u="sng" dirty="0" err="1">
                <a:solidFill>
                  <a:srgbClr val="7030A0"/>
                </a:solidFill>
              </a:rPr>
              <a:t>como</a:t>
            </a:r>
            <a:r>
              <a:rPr lang="fr-FR" dirty="0">
                <a:solidFill>
                  <a:srgbClr val="7030A0"/>
                </a:solidFill>
              </a:rPr>
              <a:t> es mi </a:t>
            </a:r>
            <a:r>
              <a:rPr lang="fr-FR" dirty="0" err="1">
                <a:solidFill>
                  <a:srgbClr val="7030A0"/>
                </a:solidFill>
              </a:rPr>
              <a:t>país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favorito</a:t>
            </a: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0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8: Use </a:t>
            </a:r>
            <a:r>
              <a:rPr lang="en-GB" b="1" dirty="0"/>
              <a:t>a variety of </a:t>
            </a:r>
            <a:r>
              <a:rPr lang="en-GB" b="1" u="sng" dirty="0"/>
              <a:t>justifications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Quiero</a:t>
            </a:r>
            <a:r>
              <a:rPr lang="en-GB" dirty="0" smtClean="0"/>
              <a:t> </a:t>
            </a:r>
            <a:r>
              <a:rPr lang="en-GB" dirty="0" err="1" smtClean="0"/>
              <a:t>jugar</a:t>
            </a:r>
            <a:r>
              <a:rPr lang="en-GB" dirty="0" smtClean="0"/>
              <a:t> al </a:t>
            </a:r>
            <a:r>
              <a:rPr lang="en-GB" dirty="0" err="1" smtClean="0"/>
              <a:t>fútbol</a:t>
            </a:r>
            <a:r>
              <a:rPr lang="en-GB" dirty="0" smtClean="0"/>
              <a:t> para el club de Liverpool </a:t>
            </a:r>
            <a:r>
              <a:rPr lang="en-GB" b="1" dirty="0" err="1" smtClean="0"/>
              <a:t>porque</a:t>
            </a:r>
            <a:r>
              <a:rPr lang="en-GB" b="1" dirty="0" smtClean="0"/>
              <a:t> </a:t>
            </a:r>
            <a:r>
              <a:rPr lang="en-GB" b="1" dirty="0" err="1" smtClean="0"/>
              <a:t>es</a:t>
            </a:r>
            <a:r>
              <a:rPr lang="en-GB" b="1" dirty="0" smtClean="0"/>
              <a:t> mi </a:t>
            </a:r>
            <a:r>
              <a:rPr lang="en-GB" b="1" dirty="0" err="1" smtClean="0"/>
              <a:t>sueño</a:t>
            </a:r>
            <a:r>
              <a:rPr lang="en-GB" b="1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Pienso</a:t>
            </a:r>
            <a:r>
              <a:rPr lang="en-GB" dirty="0" smtClean="0"/>
              <a:t> </a:t>
            </a:r>
            <a:r>
              <a:rPr lang="en-GB" dirty="0" err="1" smtClean="0"/>
              <a:t>estudiar</a:t>
            </a:r>
            <a:r>
              <a:rPr lang="en-GB" dirty="0" smtClean="0"/>
              <a:t> </a:t>
            </a:r>
            <a:r>
              <a:rPr lang="en-GB" dirty="0" err="1" smtClean="0"/>
              <a:t>fotografía</a:t>
            </a:r>
            <a:r>
              <a:rPr lang="en-GB" dirty="0" smtClean="0"/>
              <a:t> </a:t>
            </a:r>
            <a:r>
              <a:rPr lang="en-GB" b="1" dirty="0" err="1" smtClean="0"/>
              <a:t>ya</a:t>
            </a:r>
            <a:r>
              <a:rPr lang="en-GB" b="1" dirty="0" smtClean="0"/>
              <a:t> que </a:t>
            </a:r>
            <a:r>
              <a:rPr lang="en-GB" b="1" dirty="0" err="1" smtClean="0"/>
              <a:t>será</a:t>
            </a:r>
            <a:r>
              <a:rPr lang="en-GB" b="1" dirty="0" smtClean="0"/>
              <a:t> </a:t>
            </a:r>
            <a:r>
              <a:rPr lang="en-GB" b="1" dirty="0" err="1" smtClean="0"/>
              <a:t>fascinante</a:t>
            </a:r>
            <a:r>
              <a:rPr lang="en-GB" b="1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Voy</a:t>
            </a:r>
            <a:r>
              <a:rPr lang="en-GB" dirty="0" smtClean="0"/>
              <a:t> a </a:t>
            </a:r>
            <a:r>
              <a:rPr lang="en-GB" dirty="0" err="1" smtClean="0"/>
              <a:t>vivir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España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futuro</a:t>
            </a:r>
            <a:r>
              <a:rPr lang="en-GB" dirty="0" smtClean="0"/>
              <a:t> </a:t>
            </a:r>
            <a:r>
              <a:rPr lang="en-GB" b="1" dirty="0" err="1" smtClean="0"/>
              <a:t>como</a:t>
            </a:r>
            <a:r>
              <a:rPr lang="en-GB" b="1" dirty="0" smtClean="0"/>
              <a:t> </a:t>
            </a:r>
            <a:r>
              <a:rPr lang="en-GB" b="1" dirty="0" err="1" smtClean="0"/>
              <a:t>es</a:t>
            </a:r>
            <a:r>
              <a:rPr lang="en-GB" b="1" dirty="0" smtClean="0"/>
              <a:t> mi </a:t>
            </a:r>
            <a:r>
              <a:rPr lang="en-GB" b="1" dirty="0" err="1" smtClean="0"/>
              <a:t>país</a:t>
            </a:r>
            <a:r>
              <a:rPr lang="en-GB" b="1" dirty="0" smtClean="0"/>
              <a:t> </a:t>
            </a:r>
            <a:r>
              <a:rPr lang="en-GB" b="1" dirty="0" err="1" smtClean="0"/>
              <a:t>favorito</a:t>
            </a:r>
            <a:r>
              <a:rPr lang="en-GB" b="1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GB" b="1" dirty="0" smtClean="0"/>
          </a:p>
          <a:p>
            <a:pPr marL="514350" lvl="0" indent="-514350">
              <a:buFont typeface="+mj-lt"/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94529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“ antes de “ + infinitive</a:t>
            </a:r>
            <a:r>
              <a:rPr lang="en-GB" b="1" dirty="0"/>
              <a:t> = before doing something</a:t>
            </a:r>
          </a:p>
          <a:p>
            <a:pPr marL="0" indent="0">
              <a:buNone/>
            </a:pPr>
            <a:r>
              <a:rPr lang="en-GB" dirty="0"/>
              <a:t>Before </a:t>
            </a:r>
            <a:r>
              <a:rPr lang="en-GB" dirty="0" err="1"/>
              <a:t>eatING</a:t>
            </a:r>
            <a:r>
              <a:rPr lang="en-GB" dirty="0"/>
              <a:t> = </a:t>
            </a:r>
            <a:r>
              <a:rPr lang="en-GB" dirty="0">
                <a:solidFill>
                  <a:srgbClr val="7030A0"/>
                </a:solidFill>
              </a:rPr>
              <a:t>antes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de</a:t>
            </a:r>
            <a:r>
              <a:rPr lang="en-GB" dirty="0"/>
              <a:t> comer</a:t>
            </a:r>
            <a:endParaRPr lang="en-GB" b="1" dirty="0"/>
          </a:p>
          <a:p>
            <a:r>
              <a:rPr lang="en-GB" dirty="0"/>
              <a:t> – before going out = ………………………………………………….</a:t>
            </a:r>
            <a:endParaRPr lang="en-GB" b="1" dirty="0"/>
          </a:p>
          <a:p>
            <a:r>
              <a:rPr lang="en-GB" dirty="0"/>
              <a:t> – before doing my homework = ………………………………………………….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3861048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>
                <a:solidFill>
                  <a:srgbClr val="7030A0"/>
                </a:solidFill>
              </a:rPr>
              <a:t>Antes de </a:t>
            </a:r>
            <a:r>
              <a:rPr lang="fr-FR" dirty="0">
                <a:solidFill>
                  <a:srgbClr val="7030A0"/>
                </a:solidFill>
              </a:rPr>
              <a:t>salir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4941168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7030A0"/>
                </a:solidFill>
              </a:rPr>
              <a:t>A</a:t>
            </a:r>
            <a:r>
              <a:rPr lang="fr-FR" u="sng" dirty="0" err="1">
                <a:solidFill>
                  <a:srgbClr val="7030A0"/>
                </a:solidFill>
              </a:rPr>
              <a:t>ntes</a:t>
            </a:r>
            <a:r>
              <a:rPr lang="fr-FR" u="sng" dirty="0">
                <a:solidFill>
                  <a:srgbClr val="7030A0"/>
                </a:solidFill>
              </a:rPr>
              <a:t> de </a:t>
            </a:r>
            <a:r>
              <a:rPr lang="fr-FR" dirty="0" err="1">
                <a:solidFill>
                  <a:srgbClr val="7030A0"/>
                </a:solidFill>
              </a:rPr>
              <a:t>hacer</a:t>
            </a:r>
            <a:r>
              <a:rPr lang="fr-FR" dirty="0">
                <a:solidFill>
                  <a:srgbClr val="7030A0"/>
                </a:solidFill>
              </a:rPr>
              <a:t> mis </a:t>
            </a:r>
            <a:r>
              <a:rPr lang="fr-FR" dirty="0" err="1">
                <a:solidFill>
                  <a:srgbClr val="7030A0"/>
                </a:solidFill>
              </a:rPr>
              <a:t>deberes</a:t>
            </a: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4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36815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u="sng" dirty="0" smtClean="0"/>
              <a:t>9: antes de </a:t>
            </a:r>
            <a:r>
              <a:rPr lang="en-GB" b="1" u="sng" dirty="0"/>
              <a:t>+ infinitive</a:t>
            </a:r>
            <a:r>
              <a:rPr lang="en-GB" b="1" dirty="0"/>
              <a:t> = before doing </a:t>
            </a:r>
            <a:r>
              <a:rPr lang="en-GB" b="1" dirty="0" smtClean="0"/>
              <a:t>something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en-GB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Voy</a:t>
            </a:r>
            <a:r>
              <a:rPr lang="en-GB" dirty="0" smtClean="0"/>
              <a:t> a </a:t>
            </a:r>
            <a:r>
              <a:rPr lang="en-GB" dirty="0" err="1" smtClean="0"/>
              <a:t>ver</a:t>
            </a:r>
            <a:r>
              <a:rPr lang="en-GB" dirty="0" smtClean="0"/>
              <a:t> la television </a:t>
            </a:r>
            <a:r>
              <a:rPr lang="en-GB" b="1" dirty="0" smtClean="0"/>
              <a:t>antes de </a:t>
            </a:r>
            <a:r>
              <a:rPr lang="en-GB" b="1" dirty="0" err="1" smtClean="0"/>
              <a:t>hacer</a:t>
            </a:r>
            <a:r>
              <a:rPr lang="en-GB" dirty="0" smtClean="0"/>
              <a:t> </a:t>
            </a:r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 smtClean="0"/>
              <a:t>deberes</a:t>
            </a:r>
            <a:r>
              <a:rPr lang="en-GB" dirty="0" smtClean="0"/>
              <a:t> </a:t>
            </a:r>
            <a:r>
              <a:rPr lang="en-GB" dirty="0" err="1" smtClean="0"/>
              <a:t>esta</a:t>
            </a:r>
            <a:r>
              <a:rPr lang="en-GB" dirty="0" smtClean="0"/>
              <a:t> </a:t>
            </a:r>
            <a:r>
              <a:rPr lang="en-GB" dirty="0" err="1" smtClean="0"/>
              <a:t>tarde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Normalmente</a:t>
            </a:r>
            <a:r>
              <a:rPr lang="en-GB" dirty="0" smtClean="0"/>
              <a:t> </a:t>
            </a:r>
            <a:r>
              <a:rPr lang="en-GB" dirty="0" err="1" smtClean="0"/>
              <a:t>lavo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dientes</a:t>
            </a:r>
            <a:r>
              <a:rPr lang="en-GB" dirty="0" smtClean="0"/>
              <a:t> </a:t>
            </a:r>
            <a:r>
              <a:rPr lang="en-GB" b="1" dirty="0" smtClean="0"/>
              <a:t>antes de </a:t>
            </a:r>
            <a:r>
              <a:rPr lang="en-GB" b="1" dirty="0" err="1" smtClean="0"/>
              <a:t>salir</a:t>
            </a:r>
            <a:r>
              <a:rPr lang="en-GB" b="1" dirty="0" smtClean="0"/>
              <a:t> </a:t>
            </a:r>
            <a:r>
              <a:rPr lang="en-GB" dirty="0" smtClean="0"/>
              <a:t>de mi casa.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Siempre</a:t>
            </a:r>
            <a:r>
              <a:rPr lang="en-GB" dirty="0" smtClean="0"/>
              <a:t> </a:t>
            </a:r>
            <a:r>
              <a:rPr lang="en-GB" dirty="0" err="1" smtClean="0"/>
              <a:t>bebo</a:t>
            </a:r>
            <a:r>
              <a:rPr lang="en-GB" dirty="0" smtClean="0"/>
              <a:t> un </a:t>
            </a:r>
            <a:r>
              <a:rPr lang="en-GB" dirty="0" err="1" smtClean="0"/>
              <a:t>vaso</a:t>
            </a:r>
            <a:r>
              <a:rPr lang="en-GB" dirty="0" smtClean="0"/>
              <a:t> de </a:t>
            </a:r>
            <a:r>
              <a:rPr lang="en-GB" dirty="0" err="1" smtClean="0"/>
              <a:t>agua</a:t>
            </a:r>
            <a:r>
              <a:rPr lang="en-GB" dirty="0" smtClean="0"/>
              <a:t> </a:t>
            </a:r>
            <a:r>
              <a:rPr lang="en-GB" b="1" dirty="0" smtClean="0"/>
              <a:t>antes de comer </a:t>
            </a:r>
            <a:r>
              <a:rPr lang="en-GB" dirty="0" err="1" smtClean="0"/>
              <a:t>ya</a:t>
            </a:r>
            <a:r>
              <a:rPr lang="en-GB" dirty="0" smtClean="0"/>
              <a:t> que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sano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70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/>
              <a:t>Tener</a:t>
            </a:r>
            <a:r>
              <a:rPr lang="en-GB" b="1" dirty="0"/>
              <a:t> structures </a:t>
            </a:r>
          </a:p>
          <a:p>
            <a:r>
              <a:rPr lang="en-GB" dirty="0" err="1"/>
              <a:t>Tener</a:t>
            </a:r>
            <a:r>
              <a:rPr lang="en-GB" dirty="0"/>
              <a:t> </a:t>
            </a:r>
            <a:r>
              <a:rPr lang="en-GB" dirty="0" err="1"/>
              <a:t>ganas</a:t>
            </a:r>
            <a:r>
              <a:rPr lang="en-GB" dirty="0"/>
              <a:t> de + infinitive</a:t>
            </a:r>
          </a:p>
          <a:p>
            <a:endParaRPr lang="en-GB" dirty="0"/>
          </a:p>
          <a:p>
            <a:r>
              <a:rPr lang="en-GB" dirty="0" err="1"/>
              <a:t>Tener</a:t>
            </a:r>
            <a:r>
              <a:rPr lang="en-GB" dirty="0"/>
              <a:t> la </a:t>
            </a:r>
            <a:r>
              <a:rPr lang="en-GB" dirty="0" err="1"/>
              <a:t>intención</a:t>
            </a:r>
            <a:r>
              <a:rPr lang="en-GB" dirty="0"/>
              <a:t> de + infinitive</a:t>
            </a:r>
          </a:p>
          <a:p>
            <a:endParaRPr lang="en-GB" dirty="0"/>
          </a:p>
          <a:p>
            <a:r>
              <a:rPr lang="en-GB" dirty="0" err="1"/>
              <a:t>Tener</a:t>
            </a:r>
            <a:r>
              <a:rPr lang="en-GB" dirty="0"/>
              <a:t> </a:t>
            </a:r>
            <a:r>
              <a:rPr lang="en-GB" dirty="0" err="1"/>
              <a:t>suerte</a:t>
            </a:r>
            <a:r>
              <a:rPr lang="en-GB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2910644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7030A0"/>
                </a:solidFill>
              </a:rPr>
              <a:t>T</a:t>
            </a:r>
            <a:r>
              <a:rPr lang="fr-FR" u="sng" dirty="0" err="1">
                <a:solidFill>
                  <a:srgbClr val="7030A0"/>
                </a:solidFill>
              </a:rPr>
              <a:t>engo</a:t>
            </a:r>
            <a:r>
              <a:rPr lang="fr-FR" u="sng" dirty="0">
                <a:solidFill>
                  <a:srgbClr val="7030A0"/>
                </a:solidFill>
              </a:rPr>
              <a:t> </a:t>
            </a:r>
            <a:r>
              <a:rPr lang="fr-FR" u="sng" dirty="0" err="1">
                <a:solidFill>
                  <a:srgbClr val="7030A0"/>
                </a:solidFill>
              </a:rPr>
              <a:t>ganas</a:t>
            </a:r>
            <a:r>
              <a:rPr lang="fr-FR" u="sng" dirty="0">
                <a:solidFill>
                  <a:srgbClr val="7030A0"/>
                </a:solidFill>
              </a:rPr>
              <a:t> de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ir</a:t>
            </a:r>
            <a:r>
              <a:rPr lang="fr-FR" dirty="0">
                <a:solidFill>
                  <a:srgbClr val="7030A0"/>
                </a:solidFill>
              </a:rPr>
              <a:t> a la </a:t>
            </a:r>
            <a:r>
              <a:rPr lang="fr-FR" dirty="0" err="1">
                <a:solidFill>
                  <a:srgbClr val="7030A0"/>
                </a:solidFill>
              </a:rPr>
              <a:t>universidad</a:t>
            </a:r>
            <a:r>
              <a:rPr lang="fr-FR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83359" y="4069922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7030A0"/>
                </a:solidFill>
              </a:rPr>
              <a:t>T</a:t>
            </a:r>
            <a:r>
              <a:rPr lang="fr-FR" u="sng" dirty="0" err="1">
                <a:solidFill>
                  <a:srgbClr val="7030A0"/>
                </a:solidFill>
              </a:rPr>
              <a:t>engo</a:t>
            </a:r>
            <a:r>
              <a:rPr lang="fr-FR" u="sng" dirty="0">
                <a:solidFill>
                  <a:srgbClr val="7030A0"/>
                </a:solidFill>
              </a:rPr>
              <a:t> la </a:t>
            </a:r>
            <a:r>
              <a:rPr lang="fr-FR" u="sng" dirty="0" err="1">
                <a:solidFill>
                  <a:srgbClr val="7030A0"/>
                </a:solidFill>
              </a:rPr>
              <a:t>intención</a:t>
            </a:r>
            <a:r>
              <a:rPr lang="fr-FR" u="sng" dirty="0">
                <a:solidFill>
                  <a:srgbClr val="7030A0"/>
                </a:solidFill>
              </a:rPr>
              <a:t> de </a:t>
            </a:r>
            <a:r>
              <a:rPr lang="fr-FR" dirty="0" err="1">
                <a:solidFill>
                  <a:srgbClr val="7030A0"/>
                </a:solidFill>
              </a:rPr>
              <a:t>aprobar</a:t>
            </a:r>
            <a:r>
              <a:rPr lang="fr-FR" dirty="0">
                <a:solidFill>
                  <a:srgbClr val="7030A0"/>
                </a:solidFill>
              </a:rPr>
              <a:t> mis </a:t>
            </a:r>
            <a:r>
              <a:rPr lang="fr-FR" dirty="0" err="1">
                <a:solidFill>
                  <a:srgbClr val="7030A0"/>
                </a:solidFill>
              </a:rPr>
              <a:t>examenes</a:t>
            </a:r>
            <a:r>
              <a:rPr lang="fr-FR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83359" y="5115431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7030A0"/>
                </a:solidFill>
              </a:rPr>
              <a:t>T</a:t>
            </a:r>
            <a:r>
              <a:rPr lang="fr-FR" u="sng" dirty="0" err="1">
                <a:solidFill>
                  <a:srgbClr val="7030A0"/>
                </a:solidFill>
              </a:rPr>
              <a:t>uve</a:t>
            </a:r>
            <a:r>
              <a:rPr lang="fr-FR" u="sng" dirty="0">
                <a:solidFill>
                  <a:srgbClr val="7030A0"/>
                </a:solidFill>
              </a:rPr>
              <a:t> </a:t>
            </a:r>
            <a:r>
              <a:rPr lang="fr-FR" u="sng" dirty="0" err="1">
                <a:solidFill>
                  <a:srgbClr val="7030A0"/>
                </a:solidFill>
              </a:rPr>
              <a:t>suerte</a:t>
            </a:r>
            <a:r>
              <a:rPr lang="fr-FR" u="sng" dirty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</a:rPr>
              <a:t>porque </a:t>
            </a:r>
            <a:r>
              <a:rPr lang="fr-FR" dirty="0" err="1">
                <a:solidFill>
                  <a:srgbClr val="7030A0"/>
                </a:solidFill>
              </a:rPr>
              <a:t>hizo</a:t>
            </a:r>
            <a:r>
              <a:rPr lang="fr-FR" dirty="0">
                <a:solidFill>
                  <a:srgbClr val="7030A0"/>
                </a:solidFill>
              </a:rPr>
              <a:t> sol </a:t>
            </a:r>
            <a:r>
              <a:rPr lang="fr-FR" dirty="0" err="1">
                <a:solidFill>
                  <a:srgbClr val="7030A0"/>
                </a:solidFill>
              </a:rPr>
              <a:t>todos</a:t>
            </a:r>
            <a:r>
              <a:rPr lang="fr-FR" dirty="0">
                <a:solidFill>
                  <a:srgbClr val="7030A0"/>
                </a:solidFill>
              </a:rPr>
              <a:t> los </a:t>
            </a:r>
            <a:r>
              <a:rPr lang="fr-FR" dirty="0" err="1">
                <a:solidFill>
                  <a:srgbClr val="7030A0"/>
                </a:solidFill>
              </a:rPr>
              <a:t>días</a:t>
            </a:r>
            <a:r>
              <a:rPr lang="fr-FR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81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1: Using </a:t>
            </a:r>
            <a:r>
              <a:rPr lang="en-GB" b="1" dirty="0" smtClean="0"/>
              <a:t>more complex connectives: 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 </a:t>
            </a:r>
            <a:r>
              <a:rPr lang="es-ES" sz="3600" dirty="0" smtClean="0"/>
              <a:t>Veo </a:t>
            </a:r>
            <a:r>
              <a:rPr lang="es-ES" sz="3600" dirty="0"/>
              <a:t>la tele </a:t>
            </a:r>
            <a:r>
              <a:rPr lang="es-ES" sz="3600" b="1" dirty="0"/>
              <a:t>mientras</a:t>
            </a:r>
            <a:r>
              <a:rPr lang="es-ES" sz="3600" dirty="0"/>
              <a:t> navego por internet.</a:t>
            </a:r>
            <a:endParaRPr lang="en-GB" sz="3600" dirty="0"/>
          </a:p>
          <a:p>
            <a:pPr marL="514350" lvl="0" indent="-514350">
              <a:buFont typeface="+mj-lt"/>
              <a:buAutoNum type="arabicPeriod"/>
            </a:pPr>
            <a:r>
              <a:rPr lang="es-ES" sz="3600" dirty="0"/>
              <a:t>El año pasado en mi cumpleaños, me flipé porque mis padres me compraron entradas para ver mi grupo favorito y lo mejor </a:t>
            </a:r>
            <a:r>
              <a:rPr lang="es-ES" sz="3600" b="1" dirty="0"/>
              <a:t>sobre todo</a:t>
            </a:r>
            <a:r>
              <a:rPr lang="es-ES" sz="3600" dirty="0"/>
              <a:t> fue ver al cantante principal al final.</a:t>
            </a:r>
            <a:endParaRPr lang="en-GB" sz="3600" dirty="0"/>
          </a:p>
          <a:p>
            <a:pPr marL="514350" lvl="0" indent="-514350">
              <a:buFont typeface="+mj-lt"/>
              <a:buAutoNum type="arabicPeriod"/>
            </a:pPr>
            <a:r>
              <a:rPr lang="es-ES" sz="3600" dirty="0"/>
              <a:t>Aunque no me gustan mucho las matemáticas, </a:t>
            </a:r>
            <a:r>
              <a:rPr lang="es-ES" sz="3600" b="1" dirty="0"/>
              <a:t>por lo menos</a:t>
            </a:r>
            <a:r>
              <a:rPr lang="es-ES" sz="3600" dirty="0"/>
              <a:t> el profesor es bueno. 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678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10: </a:t>
            </a:r>
            <a:r>
              <a:rPr lang="en-GB" b="1" dirty="0" err="1" smtClean="0"/>
              <a:t>Tener</a:t>
            </a:r>
            <a:r>
              <a:rPr lang="en-GB" b="1" dirty="0" smtClean="0"/>
              <a:t> </a:t>
            </a:r>
            <a:r>
              <a:rPr lang="en-GB" b="1" dirty="0"/>
              <a:t>structures 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Después</a:t>
            </a:r>
            <a:r>
              <a:rPr lang="en-GB" dirty="0" smtClean="0"/>
              <a:t> de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examenes</a:t>
            </a:r>
            <a:r>
              <a:rPr lang="en-GB" dirty="0" smtClean="0"/>
              <a:t> </a:t>
            </a:r>
            <a:r>
              <a:rPr lang="en-GB" b="1" dirty="0" err="1" smtClean="0"/>
              <a:t>tengo</a:t>
            </a:r>
            <a:r>
              <a:rPr lang="en-GB" b="1" dirty="0" smtClean="0"/>
              <a:t> </a:t>
            </a:r>
            <a:r>
              <a:rPr lang="en-GB" b="1" dirty="0" err="1" smtClean="0"/>
              <a:t>ganas</a:t>
            </a:r>
            <a:r>
              <a:rPr lang="en-GB" b="1" dirty="0" smtClean="0"/>
              <a:t> de </a:t>
            </a:r>
            <a:r>
              <a:rPr lang="en-GB" b="1" dirty="0" err="1" smtClean="0"/>
              <a:t>ir</a:t>
            </a:r>
            <a:r>
              <a:rPr lang="en-GB" b="1" dirty="0" smtClean="0"/>
              <a:t> </a:t>
            </a:r>
            <a:r>
              <a:rPr lang="en-GB" dirty="0" smtClean="0"/>
              <a:t>de </a:t>
            </a:r>
            <a:r>
              <a:rPr lang="en-GB" dirty="0" err="1" smtClean="0"/>
              <a:t>vacaciones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futuro</a:t>
            </a:r>
            <a:r>
              <a:rPr lang="en-GB" dirty="0" smtClean="0"/>
              <a:t> </a:t>
            </a:r>
            <a:r>
              <a:rPr lang="en-GB" b="1" dirty="0" err="1" smtClean="0"/>
              <a:t>tengo</a:t>
            </a:r>
            <a:r>
              <a:rPr lang="en-GB" b="1" dirty="0" smtClean="0"/>
              <a:t> la </a:t>
            </a:r>
            <a:r>
              <a:rPr lang="en-GB" b="1" dirty="0" err="1" smtClean="0"/>
              <a:t>intención</a:t>
            </a:r>
            <a:r>
              <a:rPr lang="en-GB" b="1" dirty="0" smtClean="0"/>
              <a:t> de </a:t>
            </a:r>
            <a:r>
              <a:rPr lang="en-GB" b="1" dirty="0" err="1" smtClean="0"/>
              <a:t>ir</a:t>
            </a:r>
            <a:r>
              <a:rPr lang="en-GB" b="1" dirty="0" smtClean="0"/>
              <a:t> </a:t>
            </a:r>
            <a:r>
              <a:rPr lang="en-GB" dirty="0" smtClean="0"/>
              <a:t>a la </a:t>
            </a:r>
            <a:r>
              <a:rPr lang="en-GB" dirty="0" err="1" smtClean="0"/>
              <a:t>universidad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El </a:t>
            </a:r>
            <a:r>
              <a:rPr lang="en-GB" dirty="0" err="1" smtClean="0"/>
              <a:t>año</a:t>
            </a:r>
            <a:r>
              <a:rPr lang="en-GB" dirty="0" smtClean="0"/>
              <a:t> </a:t>
            </a:r>
            <a:r>
              <a:rPr lang="en-GB" dirty="0" err="1" smtClean="0"/>
              <a:t>pasado</a:t>
            </a:r>
            <a:r>
              <a:rPr lang="en-GB" dirty="0" smtClean="0"/>
              <a:t> </a:t>
            </a:r>
            <a:r>
              <a:rPr lang="en-GB" b="1" dirty="0" err="1" smtClean="0"/>
              <a:t>tuve</a:t>
            </a:r>
            <a:r>
              <a:rPr lang="en-GB" b="1" dirty="0" smtClean="0"/>
              <a:t> </a:t>
            </a:r>
            <a:r>
              <a:rPr lang="en-GB" b="1" dirty="0" err="1" smtClean="0"/>
              <a:t>suerte</a:t>
            </a:r>
            <a:r>
              <a:rPr lang="en-GB" b="1" dirty="0" smtClean="0"/>
              <a:t> </a:t>
            </a:r>
            <a:r>
              <a:rPr lang="en-GB" dirty="0" err="1" smtClean="0"/>
              <a:t>porque</a:t>
            </a:r>
            <a:r>
              <a:rPr lang="en-GB" dirty="0" smtClean="0"/>
              <a:t> </a:t>
            </a:r>
            <a:r>
              <a:rPr lang="en-GB" dirty="0" err="1" smtClean="0"/>
              <a:t>fui</a:t>
            </a:r>
            <a:r>
              <a:rPr lang="en-GB" dirty="0" smtClean="0"/>
              <a:t> a un </a:t>
            </a:r>
            <a:r>
              <a:rPr lang="en-GB" dirty="0" err="1" smtClean="0"/>
              <a:t>concierto</a:t>
            </a:r>
            <a:r>
              <a:rPr lang="en-GB" dirty="0" smtClean="0"/>
              <a:t> de mi </a:t>
            </a:r>
            <a:r>
              <a:rPr lang="en-GB" dirty="0" err="1" smtClean="0"/>
              <a:t>grupo</a:t>
            </a:r>
            <a:r>
              <a:rPr lang="en-GB" dirty="0" smtClean="0"/>
              <a:t> </a:t>
            </a:r>
            <a:r>
              <a:rPr lang="en-GB" dirty="0" err="1" smtClean="0"/>
              <a:t>favorito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085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– </a:t>
            </a:r>
            <a:r>
              <a:rPr lang="en-GB" b="1" u="sng" dirty="0"/>
              <a:t>“ </a:t>
            </a:r>
            <a:r>
              <a:rPr lang="en-GB" b="1" u="sng" dirty="0" err="1"/>
              <a:t>acabo</a:t>
            </a:r>
            <a:r>
              <a:rPr lang="en-GB" b="1" u="sng" dirty="0"/>
              <a:t> de “</a:t>
            </a:r>
            <a:r>
              <a:rPr lang="en-GB" b="1" dirty="0"/>
              <a:t> + infinitive = I have just</a:t>
            </a:r>
          </a:p>
          <a:p>
            <a:pPr marL="0" indent="0">
              <a:buNone/>
            </a:pPr>
            <a:r>
              <a:rPr lang="en-GB" dirty="0"/>
              <a:t>I have just spend = </a:t>
            </a:r>
            <a:r>
              <a:rPr lang="en-GB" dirty="0" err="1">
                <a:solidFill>
                  <a:srgbClr val="7030A0"/>
                </a:solidFill>
              </a:rPr>
              <a:t>acabo</a:t>
            </a:r>
            <a:r>
              <a:rPr lang="en-GB" dirty="0">
                <a:solidFill>
                  <a:srgbClr val="7030A0"/>
                </a:solidFill>
              </a:rPr>
              <a:t> de </a:t>
            </a:r>
            <a:r>
              <a:rPr lang="en-GB" dirty="0" err="1"/>
              <a:t>pasar</a:t>
            </a:r>
            <a:endParaRPr lang="en-GB" b="1" dirty="0"/>
          </a:p>
          <a:p>
            <a:r>
              <a:rPr lang="en-GB" dirty="0"/>
              <a:t>– I have just reserved = ………………………………………………….</a:t>
            </a:r>
            <a:endParaRPr lang="en-GB" b="1" dirty="0"/>
          </a:p>
          <a:p>
            <a:r>
              <a:rPr lang="en-GB" dirty="0"/>
              <a:t>– I have just bought = ………………………………………………….</a:t>
            </a:r>
            <a:endParaRPr lang="en-GB" b="1" dirty="0"/>
          </a:p>
          <a:p>
            <a:r>
              <a:rPr lang="en-GB" dirty="0"/>
              <a:t>– I have just called = ………………………………………………….</a:t>
            </a:r>
            <a:endParaRPr lang="en-GB" b="1" dirty="0"/>
          </a:p>
          <a:p>
            <a:r>
              <a:rPr lang="en-GB" dirty="0"/>
              <a:t>– I have just finished = ………………………………………………….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592" y="2996952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</a:t>
            </a:r>
            <a:r>
              <a:rPr lang="fr-FR" dirty="0" err="1">
                <a:solidFill>
                  <a:srgbClr val="7030A0"/>
                </a:solidFill>
              </a:rPr>
              <a:t>cabo</a:t>
            </a:r>
            <a:r>
              <a:rPr lang="fr-FR" dirty="0">
                <a:solidFill>
                  <a:srgbClr val="7030A0"/>
                </a:solidFill>
              </a:rPr>
              <a:t> de </a:t>
            </a:r>
            <a:r>
              <a:rPr lang="fr-FR" dirty="0" err="1">
                <a:solidFill>
                  <a:srgbClr val="7030A0"/>
                </a:solidFill>
              </a:rPr>
              <a:t>reservar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3786464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7030A0"/>
                </a:solidFill>
              </a:rPr>
              <a:t>Acabo</a:t>
            </a:r>
            <a:r>
              <a:rPr lang="fr-FR" dirty="0">
                <a:solidFill>
                  <a:srgbClr val="7030A0"/>
                </a:solidFill>
              </a:rPr>
              <a:t> de </a:t>
            </a:r>
            <a:r>
              <a:rPr lang="fr-FR" dirty="0" err="1">
                <a:solidFill>
                  <a:srgbClr val="7030A0"/>
                </a:solidFill>
              </a:rPr>
              <a:t>comprar</a:t>
            </a:r>
            <a:r>
              <a:rPr lang="fr-FR" dirty="0">
                <a:solidFill>
                  <a:srgbClr val="7030A0"/>
                </a:solidFill>
              </a:rPr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4581128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A</a:t>
            </a:r>
            <a:r>
              <a:rPr lang="fr-FR" dirty="0" err="1">
                <a:solidFill>
                  <a:srgbClr val="7030A0"/>
                </a:solidFill>
              </a:rPr>
              <a:t>cabo</a:t>
            </a:r>
            <a:r>
              <a:rPr lang="fr-FR" dirty="0">
                <a:solidFill>
                  <a:srgbClr val="7030A0"/>
                </a:solidFill>
              </a:rPr>
              <a:t> de </a:t>
            </a:r>
            <a:r>
              <a:rPr lang="fr-FR" dirty="0" err="1">
                <a:solidFill>
                  <a:srgbClr val="7030A0"/>
                </a:solidFill>
              </a:rPr>
              <a:t>llamar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5445224"/>
            <a:ext cx="655272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r>
              <a:rPr lang="fr-FR" dirty="0" err="1">
                <a:solidFill>
                  <a:srgbClr val="7030A0"/>
                </a:solidFill>
              </a:rPr>
              <a:t>Acabo</a:t>
            </a:r>
            <a:r>
              <a:rPr lang="fr-FR" dirty="0">
                <a:solidFill>
                  <a:srgbClr val="7030A0"/>
                </a:solidFill>
              </a:rPr>
              <a:t> de </a:t>
            </a:r>
            <a:r>
              <a:rPr lang="fr-FR" dirty="0" err="1">
                <a:solidFill>
                  <a:srgbClr val="7030A0"/>
                </a:solidFill>
              </a:rPr>
              <a:t>terminar</a:t>
            </a: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9361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11:  </a:t>
            </a:r>
            <a:r>
              <a:rPr lang="en-GB" b="1" dirty="0" err="1"/>
              <a:t>acabo</a:t>
            </a:r>
            <a:r>
              <a:rPr lang="en-GB" b="1" dirty="0"/>
              <a:t> </a:t>
            </a:r>
            <a:r>
              <a:rPr lang="en-GB" b="1" dirty="0" smtClean="0"/>
              <a:t>de + </a:t>
            </a:r>
            <a:r>
              <a:rPr lang="en-GB" b="1" dirty="0"/>
              <a:t>infinitive = I have just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 err="1" smtClean="0"/>
              <a:t>Acabo</a:t>
            </a:r>
            <a:r>
              <a:rPr lang="en-GB" b="1" dirty="0" smtClean="0"/>
              <a:t> de </a:t>
            </a:r>
            <a:r>
              <a:rPr lang="en-GB" b="1" dirty="0" err="1" smtClean="0"/>
              <a:t>hacer</a:t>
            </a:r>
            <a:r>
              <a:rPr lang="en-GB" b="1" dirty="0" smtClean="0"/>
              <a:t> </a:t>
            </a:r>
            <a:r>
              <a:rPr lang="en-GB" dirty="0" smtClean="0"/>
              <a:t>mi </a:t>
            </a:r>
            <a:r>
              <a:rPr lang="en-GB" dirty="0" err="1" smtClean="0"/>
              <a:t>examen</a:t>
            </a:r>
            <a:r>
              <a:rPr lang="en-GB" dirty="0" smtClean="0"/>
              <a:t> de </a:t>
            </a:r>
            <a:r>
              <a:rPr lang="en-GB" dirty="0" err="1" smtClean="0"/>
              <a:t>matematicas</a:t>
            </a:r>
            <a:r>
              <a:rPr lang="en-GB" dirty="0" smtClean="0"/>
              <a:t> y ¡lo </a:t>
            </a:r>
            <a:r>
              <a:rPr lang="en-GB" dirty="0" err="1" smtClean="0"/>
              <a:t>aprobé</a:t>
            </a:r>
            <a:r>
              <a:rPr lang="en-GB" dirty="0" smtClean="0"/>
              <a:t>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err="1" smtClean="0"/>
              <a:t>Acabo</a:t>
            </a:r>
            <a:r>
              <a:rPr lang="en-GB" b="1" dirty="0" smtClean="0"/>
              <a:t> de </a:t>
            </a:r>
            <a:r>
              <a:rPr lang="en-GB" b="1" dirty="0" err="1" smtClean="0"/>
              <a:t>terminar</a:t>
            </a:r>
            <a:r>
              <a:rPr lang="en-GB" b="1" dirty="0" smtClean="0"/>
              <a:t> </a:t>
            </a:r>
            <a:r>
              <a:rPr lang="en-GB" dirty="0" smtClean="0"/>
              <a:t>la </a:t>
            </a:r>
            <a:r>
              <a:rPr lang="en-GB" dirty="0" err="1" smtClean="0"/>
              <a:t>última</a:t>
            </a:r>
            <a:r>
              <a:rPr lang="en-GB" dirty="0" smtClean="0"/>
              <a:t> </a:t>
            </a:r>
            <a:r>
              <a:rPr lang="en-GB" dirty="0" err="1" smtClean="0"/>
              <a:t>novela</a:t>
            </a:r>
            <a:r>
              <a:rPr lang="en-GB" dirty="0" smtClean="0"/>
              <a:t> de Harry Potter y ¡me </a:t>
            </a:r>
            <a:r>
              <a:rPr lang="en-GB" dirty="0" err="1" smtClean="0"/>
              <a:t>encantó</a:t>
            </a:r>
            <a:r>
              <a:rPr lang="en-GB" dirty="0" smtClean="0"/>
              <a:t>! ¡</a:t>
            </a:r>
            <a:r>
              <a:rPr lang="en-GB" dirty="0" err="1" smtClean="0"/>
              <a:t>Fue</a:t>
            </a:r>
            <a:r>
              <a:rPr lang="en-GB" dirty="0" smtClean="0"/>
              <a:t> la </a:t>
            </a:r>
            <a:r>
              <a:rPr lang="en-GB" dirty="0" err="1" smtClean="0"/>
              <a:t>leche</a:t>
            </a:r>
            <a:r>
              <a:rPr lang="en-GB" dirty="0" smtClean="0"/>
              <a:t>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Mi</a:t>
            </a:r>
            <a:r>
              <a:rPr lang="en-GB" dirty="0" smtClean="0"/>
              <a:t> </a:t>
            </a:r>
            <a:r>
              <a:rPr lang="en-GB" dirty="0" err="1" smtClean="0"/>
              <a:t>madre</a:t>
            </a:r>
            <a:r>
              <a:rPr lang="en-GB" dirty="0" smtClean="0"/>
              <a:t> </a:t>
            </a:r>
            <a:r>
              <a:rPr lang="en-GB" b="1" dirty="0" err="1" smtClean="0"/>
              <a:t>acaba</a:t>
            </a:r>
            <a:r>
              <a:rPr lang="en-GB" b="1" dirty="0" smtClean="0"/>
              <a:t> de </a:t>
            </a:r>
            <a:r>
              <a:rPr lang="en-GB" b="1" dirty="0" err="1" smtClean="0"/>
              <a:t>reservar</a:t>
            </a:r>
            <a:r>
              <a:rPr lang="en-GB" b="1" dirty="0" smtClean="0"/>
              <a:t> </a:t>
            </a:r>
            <a:r>
              <a:rPr lang="en-GB" dirty="0" smtClean="0"/>
              <a:t>entradas para la </a:t>
            </a:r>
            <a:r>
              <a:rPr lang="en-GB" dirty="0" err="1" smtClean="0"/>
              <a:t>nueva</a:t>
            </a:r>
            <a:r>
              <a:rPr lang="en-GB" dirty="0" smtClean="0"/>
              <a:t> </a:t>
            </a:r>
            <a:r>
              <a:rPr lang="en-GB" dirty="0" err="1" smtClean="0"/>
              <a:t>película</a:t>
            </a:r>
            <a:r>
              <a:rPr lang="en-GB" dirty="0" smtClean="0"/>
              <a:t> de Star Wars.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447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 </a:t>
            </a:r>
            <a:r>
              <a:rPr lang="en-GB" b="1" u="sng" dirty="0"/>
              <a:t>in order to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 – in order to = </a:t>
            </a:r>
            <a:r>
              <a:rPr lang="en-GB" dirty="0">
                <a:solidFill>
                  <a:srgbClr val="7030A0"/>
                </a:solidFill>
              </a:rPr>
              <a:t>para </a:t>
            </a:r>
            <a:r>
              <a:rPr lang="en-GB" dirty="0"/>
              <a:t>+ infinitive          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Para</a:t>
            </a:r>
            <a:r>
              <a:rPr lang="en-GB" dirty="0"/>
              <a:t> </a:t>
            </a:r>
            <a:r>
              <a:rPr lang="en-GB" dirty="0" err="1"/>
              <a:t>estar</a:t>
            </a:r>
            <a:r>
              <a:rPr lang="en-GB" dirty="0"/>
              <a:t> </a:t>
            </a:r>
            <a:r>
              <a:rPr lang="en-GB" dirty="0" err="1"/>
              <a:t>sano</a:t>
            </a:r>
            <a:r>
              <a:rPr lang="en-GB" dirty="0"/>
              <a:t> </a:t>
            </a:r>
            <a:r>
              <a:rPr lang="en-GB" dirty="0" err="1"/>
              <a:t>debes</a:t>
            </a:r>
            <a:r>
              <a:rPr lang="en-GB" dirty="0"/>
              <a:t> </a:t>
            </a:r>
            <a:r>
              <a:rPr lang="en-GB" dirty="0" err="1"/>
              <a:t>hacer</a:t>
            </a:r>
            <a:r>
              <a:rPr lang="en-GB" dirty="0"/>
              <a:t> </a:t>
            </a:r>
            <a:r>
              <a:rPr lang="en-GB" dirty="0" err="1"/>
              <a:t>deporte</a:t>
            </a:r>
            <a:r>
              <a:rPr lang="en-GB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427930" y="3994565"/>
            <a:ext cx="6221363" cy="11735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Now add a sentence like this!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5573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9361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12:  in </a:t>
            </a:r>
            <a:r>
              <a:rPr lang="en-GB" b="1" dirty="0"/>
              <a:t>order </a:t>
            </a:r>
            <a:r>
              <a:rPr lang="en-GB" b="1" dirty="0" smtClean="0"/>
              <a:t>to + infinitive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Para </a:t>
            </a:r>
            <a:r>
              <a:rPr lang="en-GB" b="1" dirty="0" err="1" smtClean="0"/>
              <a:t>mantenerse</a:t>
            </a:r>
            <a:r>
              <a:rPr lang="en-GB" b="1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forma, hay que </a:t>
            </a:r>
            <a:r>
              <a:rPr lang="en-GB" dirty="0" err="1" smtClean="0"/>
              <a:t>hacer</a:t>
            </a:r>
            <a:r>
              <a:rPr lang="en-GB" dirty="0" smtClean="0"/>
              <a:t> </a:t>
            </a:r>
            <a:r>
              <a:rPr lang="en-GB" dirty="0" err="1" smtClean="0"/>
              <a:t>ejercicio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Para </a:t>
            </a:r>
            <a:r>
              <a:rPr lang="en-GB" b="1" dirty="0" err="1" smtClean="0"/>
              <a:t>tener</a:t>
            </a:r>
            <a:r>
              <a:rPr lang="en-GB" b="1" dirty="0" smtClean="0"/>
              <a:t> </a:t>
            </a:r>
            <a:r>
              <a:rPr lang="en-GB" dirty="0" err="1" smtClean="0"/>
              <a:t>éxito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examenes</a:t>
            </a:r>
            <a:r>
              <a:rPr lang="en-GB" dirty="0" smtClean="0"/>
              <a:t>, </a:t>
            </a:r>
            <a:r>
              <a:rPr lang="en-GB" dirty="0" err="1" smtClean="0"/>
              <a:t>tendré</a:t>
            </a:r>
            <a:r>
              <a:rPr lang="en-GB" dirty="0" smtClean="0"/>
              <a:t> que </a:t>
            </a:r>
            <a:r>
              <a:rPr lang="en-GB" dirty="0" err="1" smtClean="0"/>
              <a:t>estudiar</a:t>
            </a:r>
            <a:r>
              <a:rPr lang="en-GB" dirty="0" smtClean="0"/>
              <a:t> mucho.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Voy</a:t>
            </a:r>
            <a:r>
              <a:rPr lang="en-GB" dirty="0" smtClean="0"/>
              <a:t> a </a:t>
            </a:r>
            <a:r>
              <a:rPr lang="en-GB" dirty="0" err="1" smtClean="0"/>
              <a:t>buscar</a:t>
            </a:r>
            <a:r>
              <a:rPr lang="en-GB" dirty="0" smtClean="0"/>
              <a:t> un </a:t>
            </a:r>
            <a:r>
              <a:rPr lang="en-GB" dirty="0" err="1" smtClean="0"/>
              <a:t>trabajo</a:t>
            </a:r>
            <a:r>
              <a:rPr lang="en-GB" dirty="0" smtClean="0"/>
              <a:t> a </a:t>
            </a:r>
            <a:r>
              <a:rPr lang="en-GB" dirty="0" err="1" smtClean="0"/>
              <a:t>tiempo</a:t>
            </a:r>
            <a:r>
              <a:rPr lang="en-GB" dirty="0" smtClean="0"/>
              <a:t> </a:t>
            </a:r>
            <a:r>
              <a:rPr lang="en-GB" dirty="0" err="1" smtClean="0"/>
              <a:t>parcial</a:t>
            </a:r>
            <a:r>
              <a:rPr lang="en-GB" dirty="0" smtClean="0"/>
              <a:t> </a:t>
            </a:r>
            <a:r>
              <a:rPr lang="en-GB" b="1" dirty="0" smtClean="0"/>
              <a:t>para </a:t>
            </a:r>
            <a:r>
              <a:rPr lang="en-GB" b="1" dirty="0" err="1" smtClean="0"/>
              <a:t>ganar</a:t>
            </a:r>
            <a:r>
              <a:rPr lang="en-GB" b="1" dirty="0" smtClean="0"/>
              <a:t> </a:t>
            </a:r>
            <a:r>
              <a:rPr lang="en-GB" dirty="0" err="1" smtClean="0"/>
              <a:t>dinero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187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Al + infinitive </a:t>
            </a:r>
            <a:r>
              <a:rPr lang="en-GB" dirty="0"/>
              <a:t>= On –</a:t>
            </a:r>
            <a:r>
              <a:rPr lang="en-GB" dirty="0" err="1"/>
              <a:t>ing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Al </a:t>
            </a:r>
            <a:r>
              <a:rPr lang="en-GB" dirty="0" err="1"/>
              <a:t>llegar</a:t>
            </a:r>
            <a:r>
              <a:rPr lang="en-GB" dirty="0"/>
              <a:t> al </a:t>
            </a:r>
            <a:r>
              <a:rPr lang="en-GB" dirty="0" err="1"/>
              <a:t>instituto</a:t>
            </a:r>
            <a:r>
              <a:rPr lang="en-GB" dirty="0"/>
              <a:t>, </a:t>
            </a:r>
            <a:r>
              <a:rPr lang="en-GB" dirty="0" err="1"/>
              <a:t>hablo</a:t>
            </a:r>
            <a:r>
              <a:rPr lang="en-GB" dirty="0"/>
              <a:t> con </a:t>
            </a:r>
            <a:r>
              <a:rPr lang="en-GB" dirty="0" err="1"/>
              <a:t>mis</a:t>
            </a:r>
            <a:r>
              <a:rPr lang="en-GB" dirty="0"/>
              <a:t> amigos = On arriving at school, I speak with my friends.</a:t>
            </a:r>
          </a:p>
        </p:txBody>
      </p:sp>
      <p:sp>
        <p:nvSpPr>
          <p:cNvPr id="4" name="Oval 3"/>
          <p:cNvSpPr/>
          <p:nvPr/>
        </p:nvSpPr>
        <p:spPr>
          <a:xfrm>
            <a:off x="427930" y="3994565"/>
            <a:ext cx="6221363" cy="11735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prstClr val="black"/>
                </a:solidFill>
              </a:rPr>
              <a:t>Now add a sentence like this!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30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29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28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27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26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25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24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23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22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21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20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19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18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17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16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15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14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13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12</a:t>
            </a: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11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10</a:t>
            </a: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7513389" y="3861048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>
                <a:solidFill>
                  <a:prstClr val="white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1987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9361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13:  </a:t>
            </a:r>
            <a:r>
              <a:rPr lang="en-GB" b="1" dirty="0"/>
              <a:t>Al + infinitive </a:t>
            </a:r>
            <a:r>
              <a:rPr lang="en-GB" dirty="0"/>
              <a:t>= On –</a:t>
            </a:r>
            <a:r>
              <a:rPr lang="en-GB" dirty="0" err="1" smtClean="0"/>
              <a:t>ing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Al </a:t>
            </a:r>
            <a:r>
              <a:rPr lang="en-GB" b="1" dirty="0" err="1" smtClean="0"/>
              <a:t>llegar</a:t>
            </a:r>
            <a:r>
              <a:rPr lang="en-GB" b="1" dirty="0" smtClean="0"/>
              <a:t> </a:t>
            </a:r>
            <a:r>
              <a:rPr lang="en-GB" dirty="0" smtClean="0"/>
              <a:t>a casa, </a:t>
            </a:r>
            <a:r>
              <a:rPr lang="en-GB" dirty="0" err="1" smtClean="0"/>
              <a:t>tomo</a:t>
            </a:r>
            <a:r>
              <a:rPr lang="en-GB" dirty="0" smtClean="0"/>
              <a:t> la </a:t>
            </a:r>
            <a:r>
              <a:rPr lang="en-GB" dirty="0" err="1" smtClean="0"/>
              <a:t>merienda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Ayer </a:t>
            </a:r>
            <a:r>
              <a:rPr lang="en-GB" b="1" dirty="0" smtClean="0"/>
              <a:t>al </a:t>
            </a:r>
            <a:r>
              <a:rPr lang="en-GB" b="1" dirty="0" err="1" smtClean="0"/>
              <a:t>terminar</a:t>
            </a:r>
            <a:r>
              <a:rPr lang="en-GB" b="1" dirty="0" smtClean="0"/>
              <a:t> </a:t>
            </a:r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 smtClean="0"/>
              <a:t>deberes</a:t>
            </a:r>
            <a:r>
              <a:rPr lang="en-GB" dirty="0" smtClean="0"/>
              <a:t>, </a:t>
            </a:r>
            <a:r>
              <a:rPr lang="en-GB" dirty="0" err="1" smtClean="0"/>
              <a:t>fui</a:t>
            </a:r>
            <a:r>
              <a:rPr lang="en-GB" dirty="0" smtClean="0"/>
              <a:t> a la casa de mi </a:t>
            </a:r>
            <a:r>
              <a:rPr lang="en-GB" dirty="0" err="1" smtClean="0"/>
              <a:t>amiga</a:t>
            </a:r>
            <a:r>
              <a:rPr lang="en-GB" dirty="0" smtClean="0"/>
              <a:t>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Normalmente</a:t>
            </a:r>
            <a:r>
              <a:rPr lang="en-GB" dirty="0" smtClean="0"/>
              <a:t>, </a:t>
            </a:r>
            <a:r>
              <a:rPr lang="en-GB" b="1" dirty="0" smtClean="0"/>
              <a:t>al </a:t>
            </a:r>
            <a:r>
              <a:rPr lang="en-GB" b="1" dirty="0" err="1" smtClean="0"/>
              <a:t>ver</a:t>
            </a:r>
            <a:r>
              <a:rPr lang="en-GB" b="1" dirty="0" smtClean="0"/>
              <a:t> </a:t>
            </a:r>
            <a:r>
              <a:rPr lang="en-GB" dirty="0" smtClean="0"/>
              <a:t>mi </a:t>
            </a:r>
            <a:r>
              <a:rPr lang="en-GB" dirty="0" err="1" smtClean="0"/>
              <a:t>perro</a:t>
            </a:r>
            <a:r>
              <a:rPr lang="en-GB" dirty="0" smtClean="0"/>
              <a:t>, </a:t>
            </a:r>
            <a:r>
              <a:rPr lang="en-GB" dirty="0" err="1" smtClean="0"/>
              <a:t>quiero</a:t>
            </a:r>
            <a:r>
              <a:rPr lang="en-GB" dirty="0" smtClean="0"/>
              <a:t> </a:t>
            </a:r>
            <a:r>
              <a:rPr lang="en-GB" dirty="0" err="1" smtClean="0"/>
              <a:t>salir</a:t>
            </a:r>
            <a:r>
              <a:rPr lang="en-GB" dirty="0" smtClean="0"/>
              <a:t> al </a:t>
            </a:r>
            <a:r>
              <a:rPr lang="en-GB" dirty="0" err="1" smtClean="0"/>
              <a:t>parque</a:t>
            </a:r>
            <a:r>
              <a:rPr lang="en-GB" dirty="0" smtClean="0"/>
              <a:t> para </a:t>
            </a:r>
            <a:r>
              <a:rPr lang="en-GB" dirty="0" err="1" smtClean="0"/>
              <a:t>dar</a:t>
            </a:r>
            <a:r>
              <a:rPr lang="en-GB" dirty="0" smtClean="0"/>
              <a:t> un </a:t>
            </a:r>
            <a:r>
              <a:rPr lang="en-GB" dirty="0" err="1" smtClean="0"/>
              <a:t>paseo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593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Use </a:t>
            </a:r>
            <a:r>
              <a:rPr lang="en-GB" b="1" u="sng" dirty="0"/>
              <a:t>negative structures</a:t>
            </a:r>
            <a:endParaRPr lang="en-GB" b="1" dirty="0"/>
          </a:p>
          <a:p>
            <a:r>
              <a:rPr lang="en-GB" dirty="0">
                <a:solidFill>
                  <a:srgbClr val="7030A0"/>
                </a:solidFill>
              </a:rPr>
              <a:t>No</a:t>
            </a:r>
            <a:r>
              <a:rPr lang="en-GB" dirty="0"/>
              <a:t> </a:t>
            </a:r>
            <a:r>
              <a:rPr lang="en-GB" dirty="0" err="1"/>
              <a:t>puedo</a:t>
            </a:r>
            <a:r>
              <a:rPr lang="en-GB" dirty="0"/>
              <a:t> </a:t>
            </a:r>
            <a:r>
              <a:rPr lang="en-GB" dirty="0" err="1"/>
              <a:t>salir</a:t>
            </a:r>
            <a:r>
              <a:rPr lang="en-GB" dirty="0"/>
              <a:t>. = I ca</a:t>
            </a:r>
            <a:r>
              <a:rPr lang="en-GB" u="sng" dirty="0"/>
              <a:t>n’t</a:t>
            </a:r>
            <a:r>
              <a:rPr lang="en-GB" dirty="0"/>
              <a:t> go out.</a:t>
            </a:r>
          </a:p>
          <a:p>
            <a:r>
              <a:rPr lang="en-GB" dirty="0" err="1">
                <a:solidFill>
                  <a:srgbClr val="7030A0"/>
                </a:solidFill>
              </a:rPr>
              <a:t>Nunca</a:t>
            </a:r>
            <a:r>
              <a:rPr lang="en-GB" dirty="0"/>
              <a:t> </a:t>
            </a:r>
            <a:r>
              <a:rPr lang="en-GB" dirty="0" err="1"/>
              <a:t>hubo</a:t>
            </a:r>
            <a:r>
              <a:rPr lang="en-GB" dirty="0"/>
              <a:t> </a:t>
            </a:r>
            <a:r>
              <a:rPr lang="en-GB" dirty="0" err="1"/>
              <a:t>tantos</a:t>
            </a:r>
            <a:r>
              <a:rPr lang="en-GB" dirty="0"/>
              <a:t> </a:t>
            </a:r>
            <a:r>
              <a:rPr lang="en-GB" dirty="0" err="1"/>
              <a:t>coches</a:t>
            </a:r>
            <a:r>
              <a:rPr lang="en-GB" dirty="0"/>
              <a:t>. = there </a:t>
            </a:r>
            <a:r>
              <a:rPr lang="en-GB" u="sng" dirty="0"/>
              <a:t>never</a:t>
            </a:r>
            <a:r>
              <a:rPr lang="en-GB" dirty="0"/>
              <a:t> was so many cars. </a:t>
            </a:r>
          </a:p>
          <a:p>
            <a:r>
              <a:rPr lang="en-GB" dirty="0"/>
              <a:t>No hay </a:t>
            </a:r>
            <a:r>
              <a:rPr lang="en-GB" dirty="0" err="1">
                <a:solidFill>
                  <a:srgbClr val="7030A0"/>
                </a:solidFill>
              </a:rPr>
              <a:t>ni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un </a:t>
            </a:r>
            <a:r>
              <a:rPr lang="en-GB" dirty="0" err="1"/>
              <a:t>polideportivo</a:t>
            </a:r>
            <a:r>
              <a:rPr lang="en-GB" dirty="0"/>
              <a:t> </a:t>
            </a:r>
            <a:r>
              <a:rPr lang="en-GB" dirty="0" err="1">
                <a:solidFill>
                  <a:srgbClr val="7030A0"/>
                </a:solidFill>
              </a:rPr>
              <a:t>ni</a:t>
            </a:r>
            <a:r>
              <a:rPr lang="en-GB" dirty="0"/>
              <a:t> un cine. = there is </a:t>
            </a:r>
            <a:r>
              <a:rPr lang="en-GB" u="sng" dirty="0"/>
              <a:t>neither</a:t>
            </a:r>
            <a:r>
              <a:rPr lang="en-GB" dirty="0"/>
              <a:t> a sport centre </a:t>
            </a:r>
            <a:r>
              <a:rPr lang="en-GB" u="sng" dirty="0"/>
              <a:t>nor</a:t>
            </a:r>
            <a:r>
              <a:rPr lang="en-GB" dirty="0"/>
              <a:t> a cinema.</a:t>
            </a:r>
          </a:p>
          <a:p>
            <a:r>
              <a:rPr lang="en-GB" dirty="0" err="1">
                <a:solidFill>
                  <a:srgbClr val="7030A0"/>
                </a:solidFill>
              </a:rPr>
              <a:t>Nadie</a:t>
            </a:r>
            <a:r>
              <a:rPr lang="en-GB" dirty="0"/>
              <a:t> </a:t>
            </a:r>
            <a:r>
              <a:rPr lang="en-GB" dirty="0" err="1"/>
              <a:t>trabaja</a:t>
            </a:r>
            <a:r>
              <a:rPr lang="en-GB" dirty="0"/>
              <a:t> en </a:t>
            </a:r>
            <a:r>
              <a:rPr lang="en-GB" dirty="0" err="1"/>
              <a:t>las</a:t>
            </a:r>
            <a:r>
              <a:rPr lang="en-GB" dirty="0"/>
              <a:t> </a:t>
            </a:r>
            <a:r>
              <a:rPr lang="en-GB" dirty="0" err="1"/>
              <a:t>fábricas</a:t>
            </a:r>
            <a:r>
              <a:rPr lang="en-GB" dirty="0"/>
              <a:t> </a:t>
            </a:r>
            <a:r>
              <a:rPr lang="en-GB" dirty="0" err="1"/>
              <a:t>ahora</a:t>
            </a:r>
            <a:r>
              <a:rPr lang="en-GB" dirty="0"/>
              <a:t>. = </a:t>
            </a:r>
            <a:r>
              <a:rPr lang="en-GB" u="sng" dirty="0"/>
              <a:t>nobody</a:t>
            </a:r>
            <a:r>
              <a:rPr lang="en-GB" dirty="0"/>
              <a:t> works in the factories now.</a:t>
            </a:r>
          </a:p>
        </p:txBody>
      </p:sp>
    </p:spTree>
    <p:extLst>
      <p:ext uri="{BB962C8B-B14F-4D97-AF65-F5344CB8AC3E}">
        <p14:creationId xmlns:p14="http://schemas.microsoft.com/office/powerpoint/2010/main" val="356294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5280" cy="9361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b="1" dirty="0" smtClean="0"/>
              <a:t>14:  </a:t>
            </a:r>
            <a:r>
              <a:rPr lang="en-GB" b="1" dirty="0"/>
              <a:t>Use </a:t>
            </a:r>
            <a:r>
              <a:rPr lang="en-GB" b="1" u="sng" dirty="0"/>
              <a:t>negative </a:t>
            </a:r>
            <a:r>
              <a:rPr lang="en-GB" b="1" u="sng" dirty="0" smtClean="0"/>
              <a:t>structures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No</a:t>
            </a:r>
            <a:r>
              <a:rPr lang="en-GB" dirty="0" smtClean="0"/>
              <a:t> </a:t>
            </a:r>
            <a:r>
              <a:rPr lang="en-GB" dirty="0" err="1" smtClean="0"/>
              <a:t>voy</a:t>
            </a:r>
            <a:r>
              <a:rPr lang="en-GB" dirty="0" smtClean="0"/>
              <a:t> a </a:t>
            </a:r>
            <a:r>
              <a:rPr lang="en-GB" dirty="0" err="1" smtClean="0"/>
              <a:t>estudiar</a:t>
            </a:r>
            <a:r>
              <a:rPr lang="en-GB" dirty="0" smtClean="0"/>
              <a:t> las </a:t>
            </a:r>
            <a:r>
              <a:rPr lang="en-GB" dirty="0" err="1" smtClean="0"/>
              <a:t>ciencias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que </a:t>
            </a:r>
            <a:r>
              <a:rPr lang="en-GB" dirty="0" err="1" smtClean="0"/>
              <a:t>prefiero</a:t>
            </a:r>
            <a:r>
              <a:rPr lang="en-GB" dirty="0" smtClean="0"/>
              <a:t> las </a:t>
            </a:r>
            <a:r>
              <a:rPr lang="en-GB" dirty="0" err="1" smtClean="0"/>
              <a:t>matemáticas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err="1" smtClean="0"/>
              <a:t>Nadie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mi </a:t>
            </a:r>
            <a:r>
              <a:rPr lang="en-GB" dirty="0" err="1" smtClean="0"/>
              <a:t>familia</a:t>
            </a:r>
            <a:r>
              <a:rPr lang="en-GB" dirty="0" smtClean="0"/>
              <a:t> come carne. </a:t>
            </a:r>
            <a:r>
              <a:rPr lang="en-GB" dirty="0" err="1" smtClean="0"/>
              <a:t>Somos</a:t>
            </a:r>
            <a:r>
              <a:rPr lang="en-GB" dirty="0" smtClean="0"/>
              <a:t> </a:t>
            </a:r>
            <a:r>
              <a:rPr lang="en-GB" dirty="0" err="1" smtClean="0"/>
              <a:t>vegetarianos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pasado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mi pueblo, </a:t>
            </a:r>
            <a:r>
              <a:rPr lang="en-GB" b="1" dirty="0" err="1" smtClean="0"/>
              <a:t>nunca</a:t>
            </a:r>
            <a:r>
              <a:rPr lang="en-GB" dirty="0" smtClean="0"/>
              <a:t> </a:t>
            </a:r>
            <a:r>
              <a:rPr lang="en-GB" dirty="0" err="1" smtClean="0"/>
              <a:t>había</a:t>
            </a:r>
            <a:r>
              <a:rPr lang="en-GB" dirty="0" smtClean="0"/>
              <a:t> </a:t>
            </a:r>
            <a:r>
              <a:rPr lang="en-GB" dirty="0" err="1" smtClean="0"/>
              <a:t>basura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la </a:t>
            </a:r>
            <a:r>
              <a:rPr lang="en-GB" dirty="0" err="1" smtClean="0"/>
              <a:t>calle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endParaRPr lang="en-GB" dirty="0" smtClean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65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– use sentences with </a:t>
            </a:r>
            <a:r>
              <a:rPr lang="en-GB" b="1" u="sng" dirty="0"/>
              <a:t>DONDE ( where) , CUANDO ( when ),  QUE (that)</a:t>
            </a:r>
            <a:endParaRPr lang="en-GB" b="1" dirty="0"/>
          </a:p>
          <a:p>
            <a:r>
              <a:rPr lang="en-GB" sz="1800" dirty="0"/>
              <a:t>The park that is near my house =</a:t>
            </a:r>
            <a:br>
              <a:rPr lang="en-GB" sz="1800" dirty="0"/>
            </a:br>
            <a:r>
              <a:rPr lang="en-GB" sz="1800" dirty="0"/>
              <a:t> </a:t>
            </a:r>
          </a:p>
          <a:p>
            <a:r>
              <a:rPr lang="en-GB" sz="1800" dirty="0"/>
              <a:t>The bag that I bought =</a:t>
            </a:r>
            <a:br>
              <a:rPr lang="en-GB" sz="1800" dirty="0"/>
            </a:br>
            <a:endParaRPr lang="en-GB" sz="1800" b="1" dirty="0"/>
          </a:p>
          <a:p>
            <a:r>
              <a:rPr lang="en-GB" sz="1800" dirty="0"/>
              <a:t>The sport that I prefer is =</a:t>
            </a:r>
            <a:br>
              <a:rPr lang="en-GB" sz="1800" dirty="0"/>
            </a:br>
            <a:endParaRPr lang="en-GB" sz="1800" b="1" dirty="0"/>
          </a:p>
          <a:p>
            <a:r>
              <a:rPr lang="en-GB" sz="1800" dirty="0"/>
              <a:t>The town where I stayed =</a:t>
            </a:r>
            <a:br>
              <a:rPr lang="en-GB" sz="1800" dirty="0"/>
            </a:br>
            <a:endParaRPr lang="en-GB" sz="1800" b="1" dirty="0"/>
          </a:p>
          <a:p>
            <a:r>
              <a:rPr lang="en-GB" sz="1800" dirty="0"/>
              <a:t>When the weather is nice =</a:t>
            </a:r>
            <a:endParaRPr lang="en-GB" sz="18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716016" y="2708920"/>
            <a:ext cx="424847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  <a:r>
              <a:rPr lang="fr-FR" dirty="0"/>
              <a:t>l parque </a:t>
            </a:r>
            <a:r>
              <a:rPr lang="fr-FR" dirty="0">
                <a:solidFill>
                  <a:srgbClr val="7030A0"/>
                </a:solidFill>
              </a:rPr>
              <a:t>que</a:t>
            </a:r>
            <a:r>
              <a:rPr lang="fr-FR" dirty="0"/>
              <a:t> </a:t>
            </a:r>
            <a:r>
              <a:rPr lang="fr-FR" dirty="0" err="1"/>
              <a:t>está</a:t>
            </a:r>
            <a:r>
              <a:rPr lang="fr-FR" dirty="0"/>
              <a:t> </a:t>
            </a:r>
            <a:r>
              <a:rPr lang="fr-FR" dirty="0" err="1"/>
              <a:t>cerca</a:t>
            </a:r>
            <a:r>
              <a:rPr lang="fr-FR" dirty="0"/>
              <a:t> de mi casa</a:t>
            </a:r>
          </a:p>
        </p:txBody>
      </p:sp>
      <p:sp>
        <p:nvSpPr>
          <p:cNvPr id="5" name="Rectangle 4"/>
          <p:cNvSpPr/>
          <p:nvPr/>
        </p:nvSpPr>
        <p:spPr>
          <a:xfrm>
            <a:off x="3563888" y="3212976"/>
            <a:ext cx="424847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  <a:r>
              <a:rPr lang="fr-FR" dirty="0"/>
              <a:t>l </a:t>
            </a:r>
            <a:r>
              <a:rPr lang="fr-FR" dirty="0" err="1"/>
              <a:t>bolso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que</a:t>
            </a:r>
            <a:r>
              <a:rPr lang="fr-FR" dirty="0"/>
              <a:t> </a:t>
            </a:r>
            <a:r>
              <a:rPr lang="fr-FR" smtClean="0"/>
              <a:t>compré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51920" y="3789040"/>
            <a:ext cx="424847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  <a:r>
              <a:rPr lang="fr-FR" dirty="0"/>
              <a:t>l </a:t>
            </a:r>
            <a:r>
              <a:rPr lang="fr-FR" dirty="0" err="1"/>
              <a:t>deporte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que</a:t>
            </a:r>
            <a:r>
              <a:rPr lang="fr-FR" dirty="0"/>
              <a:t> </a:t>
            </a:r>
            <a:r>
              <a:rPr lang="fr-FR" dirty="0" err="1"/>
              <a:t>prefiero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851920" y="4437112"/>
            <a:ext cx="424847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La </a:t>
            </a:r>
            <a:r>
              <a:rPr lang="fr-FR" dirty="0" err="1"/>
              <a:t>ciudad</a:t>
            </a:r>
            <a:r>
              <a:rPr lang="fr-FR" dirty="0"/>
              <a:t> </a:t>
            </a:r>
            <a:r>
              <a:rPr lang="fr-FR" dirty="0" err="1">
                <a:solidFill>
                  <a:srgbClr val="7030A0"/>
                </a:solidFill>
              </a:rPr>
              <a:t>donde</a:t>
            </a:r>
            <a:r>
              <a:rPr lang="fr-FR" dirty="0"/>
              <a:t> me </a:t>
            </a:r>
            <a:r>
              <a:rPr lang="fr-FR" dirty="0" err="1"/>
              <a:t>quedé</a:t>
            </a:r>
            <a:r>
              <a:rPr lang="fr-FR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95936" y="5085184"/>
            <a:ext cx="424847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C</a:t>
            </a:r>
            <a:r>
              <a:rPr lang="fr-FR" dirty="0" err="1">
                <a:solidFill>
                  <a:srgbClr val="7030A0"/>
                </a:solidFill>
              </a:rPr>
              <a:t>uando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err="1"/>
              <a:t>hace</a:t>
            </a:r>
            <a:r>
              <a:rPr lang="fr-FR" dirty="0"/>
              <a:t> </a:t>
            </a:r>
            <a:r>
              <a:rPr lang="fr-FR" dirty="0" err="1"/>
              <a:t>buen</a:t>
            </a:r>
            <a:r>
              <a:rPr lang="fr-FR" dirty="0"/>
              <a:t> </a:t>
            </a:r>
            <a:r>
              <a:rPr lang="fr-FR" dirty="0" err="1"/>
              <a:t>tiempo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7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Use at least one </a:t>
            </a:r>
            <a:r>
              <a:rPr lang="en-GB" b="1" u="sng" dirty="0"/>
              <a:t>comparative</a:t>
            </a:r>
            <a:r>
              <a:rPr lang="en-GB" b="1" dirty="0"/>
              <a:t> structure and one </a:t>
            </a:r>
            <a:r>
              <a:rPr lang="en-GB" b="1" u="sng" dirty="0"/>
              <a:t>superlative</a:t>
            </a:r>
            <a:r>
              <a:rPr lang="en-GB" b="1" dirty="0"/>
              <a:t> structure</a:t>
            </a:r>
          </a:p>
          <a:p>
            <a:r>
              <a:rPr lang="en-GB" dirty="0" err="1">
                <a:solidFill>
                  <a:srgbClr val="7030A0"/>
                </a:solidFill>
              </a:rPr>
              <a:t>Más</a:t>
            </a:r>
            <a:r>
              <a:rPr lang="en-GB" dirty="0">
                <a:solidFill>
                  <a:srgbClr val="7030A0"/>
                </a:solidFill>
              </a:rPr>
              <a:t> (</a:t>
            </a:r>
            <a:r>
              <a:rPr lang="en-GB" dirty="0" err="1">
                <a:solidFill>
                  <a:srgbClr val="7030A0"/>
                </a:solidFill>
              </a:rPr>
              <a:t>emocionante</a:t>
            </a:r>
            <a:r>
              <a:rPr lang="en-GB" dirty="0">
                <a:solidFill>
                  <a:srgbClr val="7030A0"/>
                </a:solidFill>
              </a:rPr>
              <a:t>) que </a:t>
            </a:r>
            <a:r>
              <a:rPr lang="en-GB" dirty="0"/>
              <a:t>= more exciting than</a:t>
            </a:r>
          </a:p>
          <a:p>
            <a:r>
              <a:rPr lang="en-GB" dirty="0" err="1">
                <a:solidFill>
                  <a:srgbClr val="7030A0"/>
                </a:solidFill>
              </a:rPr>
              <a:t>Menos</a:t>
            </a:r>
            <a:r>
              <a:rPr lang="en-GB" dirty="0">
                <a:solidFill>
                  <a:srgbClr val="7030A0"/>
                </a:solidFill>
              </a:rPr>
              <a:t> (tonto) que </a:t>
            </a:r>
            <a:r>
              <a:rPr lang="en-GB" dirty="0"/>
              <a:t>= less silly than</a:t>
            </a:r>
          </a:p>
          <a:p>
            <a:r>
              <a:rPr lang="en-GB" dirty="0">
                <a:solidFill>
                  <a:srgbClr val="7030A0"/>
                </a:solidFill>
              </a:rPr>
              <a:t>Tan (</a:t>
            </a:r>
            <a:r>
              <a:rPr lang="en-GB" dirty="0" err="1">
                <a:solidFill>
                  <a:srgbClr val="7030A0"/>
                </a:solidFill>
              </a:rPr>
              <a:t>inteligente</a:t>
            </a:r>
            <a:r>
              <a:rPr lang="en-GB" dirty="0">
                <a:solidFill>
                  <a:srgbClr val="7030A0"/>
                </a:solidFill>
              </a:rPr>
              <a:t>) </a:t>
            </a:r>
            <a:r>
              <a:rPr lang="en-GB" dirty="0" err="1">
                <a:solidFill>
                  <a:srgbClr val="7030A0"/>
                </a:solidFill>
              </a:rPr>
              <a:t>como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– as intelligent as</a:t>
            </a:r>
          </a:p>
          <a:p>
            <a:r>
              <a:rPr lang="en-GB" dirty="0">
                <a:solidFill>
                  <a:srgbClr val="7030A0"/>
                </a:solidFill>
              </a:rPr>
              <a:t>La/el </a:t>
            </a:r>
            <a:r>
              <a:rPr lang="en-GB" dirty="0" err="1">
                <a:solidFill>
                  <a:srgbClr val="7030A0"/>
                </a:solidFill>
              </a:rPr>
              <a:t>más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= the most</a:t>
            </a:r>
          </a:p>
          <a:p>
            <a:r>
              <a:rPr lang="en-GB" dirty="0">
                <a:solidFill>
                  <a:srgbClr val="7030A0"/>
                </a:solidFill>
              </a:rPr>
              <a:t>La/el </a:t>
            </a:r>
            <a:r>
              <a:rPr lang="en-GB" dirty="0" err="1">
                <a:solidFill>
                  <a:srgbClr val="7030A0"/>
                </a:solidFill>
              </a:rPr>
              <a:t>menos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/>
              <a:t>= the least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27930" y="5639810"/>
            <a:ext cx="6221363" cy="11735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Now add a sentence like this!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7513389" y="5506293"/>
            <a:ext cx="1235075" cy="12350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GB" sz="440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10558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51304" cy="165618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b="1" dirty="0" smtClean="0"/>
              <a:t>15:  </a:t>
            </a:r>
            <a:r>
              <a:rPr lang="en-GB" b="1" dirty="0"/>
              <a:t>use sentences with </a:t>
            </a:r>
            <a:r>
              <a:rPr lang="en-GB" b="1" u="sng" dirty="0"/>
              <a:t>DONDE ( where) C</a:t>
            </a:r>
            <a:r>
              <a:rPr lang="en-GB" b="1" u="sng" dirty="0" smtClean="0"/>
              <a:t>UANDO </a:t>
            </a:r>
            <a:r>
              <a:rPr lang="en-GB" b="1" u="sng" dirty="0"/>
              <a:t>( when </a:t>
            </a:r>
            <a:r>
              <a:rPr lang="en-GB" b="1" u="sng" dirty="0" smtClean="0"/>
              <a:t>) QUE </a:t>
            </a:r>
            <a:r>
              <a:rPr lang="en-GB" b="1" u="sng" dirty="0"/>
              <a:t>(that)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El pueblo </a:t>
            </a:r>
            <a:r>
              <a:rPr lang="en-GB" b="1" dirty="0" err="1" smtClean="0"/>
              <a:t>donde</a:t>
            </a:r>
            <a:r>
              <a:rPr lang="en-GB" dirty="0" smtClean="0"/>
              <a:t> vivo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bastante</a:t>
            </a:r>
            <a:r>
              <a:rPr lang="en-GB" dirty="0" smtClean="0"/>
              <a:t> </a:t>
            </a:r>
            <a:r>
              <a:rPr lang="en-GB" dirty="0" err="1" smtClean="0"/>
              <a:t>pequeño</a:t>
            </a:r>
            <a:r>
              <a:rPr lang="en-GB" dirty="0" smtClean="0"/>
              <a:t> </a:t>
            </a:r>
            <a:r>
              <a:rPr lang="en-GB" dirty="0" err="1" smtClean="0"/>
              <a:t>pero</a:t>
            </a:r>
            <a:r>
              <a:rPr lang="en-GB" dirty="0" smtClean="0"/>
              <a:t> me </a:t>
            </a:r>
            <a:r>
              <a:rPr lang="en-GB" dirty="0" err="1" smtClean="0"/>
              <a:t>mola</a:t>
            </a:r>
            <a:r>
              <a:rPr lang="en-GB" dirty="0" smtClean="0"/>
              <a:t> mucho.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Había</a:t>
            </a:r>
            <a:r>
              <a:rPr lang="en-GB" dirty="0" smtClean="0"/>
              <a:t> </a:t>
            </a:r>
            <a:r>
              <a:rPr lang="en-GB" dirty="0" err="1" smtClean="0"/>
              <a:t>terminado</a:t>
            </a:r>
            <a:r>
              <a:rPr lang="en-GB" dirty="0" smtClean="0"/>
              <a:t> </a:t>
            </a:r>
            <a:r>
              <a:rPr lang="en-GB" dirty="0" err="1" smtClean="0"/>
              <a:t>mis</a:t>
            </a:r>
            <a:r>
              <a:rPr lang="en-GB" dirty="0" smtClean="0"/>
              <a:t> </a:t>
            </a:r>
            <a:r>
              <a:rPr lang="en-GB" dirty="0" err="1" smtClean="0"/>
              <a:t>deberes</a:t>
            </a:r>
            <a:r>
              <a:rPr lang="en-GB" dirty="0" smtClean="0"/>
              <a:t> </a:t>
            </a:r>
            <a:r>
              <a:rPr lang="en-GB" b="1" dirty="0" err="1" smtClean="0"/>
              <a:t>cuando</a:t>
            </a:r>
            <a:r>
              <a:rPr lang="en-GB" dirty="0" smtClean="0"/>
              <a:t> me </a:t>
            </a:r>
            <a:r>
              <a:rPr lang="en-GB" dirty="0" err="1" smtClean="0"/>
              <a:t>llamó</a:t>
            </a:r>
            <a:r>
              <a:rPr lang="en-GB" dirty="0" smtClean="0"/>
              <a:t> mi amigo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telefono</a:t>
            </a:r>
            <a:r>
              <a:rPr lang="en-GB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err="1" smtClean="0"/>
              <a:t>Mi</a:t>
            </a:r>
            <a:r>
              <a:rPr lang="en-GB" dirty="0" smtClean="0"/>
              <a:t> casa </a:t>
            </a:r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noroeste</a:t>
            </a:r>
            <a:r>
              <a:rPr lang="en-GB" dirty="0" smtClean="0"/>
              <a:t> de </a:t>
            </a:r>
            <a:r>
              <a:rPr lang="en-GB" dirty="0" err="1" smtClean="0"/>
              <a:t>Inglaterra</a:t>
            </a:r>
            <a:r>
              <a:rPr lang="en-GB" dirty="0" smtClean="0"/>
              <a:t> y </a:t>
            </a:r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region </a:t>
            </a:r>
            <a:r>
              <a:rPr lang="en-GB" b="1" dirty="0" smtClean="0"/>
              <a:t>que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túristica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962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b="1" dirty="0" smtClean="0"/>
              <a:t>2: </a:t>
            </a:r>
            <a:r>
              <a:rPr lang="en-GB" sz="3100" b="1" dirty="0" smtClean="0"/>
              <a:t>Use </a:t>
            </a:r>
            <a:r>
              <a:rPr lang="en-GB" sz="3100" b="1" dirty="0"/>
              <a:t>at least one </a:t>
            </a:r>
            <a:r>
              <a:rPr lang="en-GB" sz="3100" b="1" u="sng" dirty="0"/>
              <a:t>comparative</a:t>
            </a:r>
            <a:r>
              <a:rPr lang="en-GB" sz="3100" b="1" dirty="0"/>
              <a:t> structure and one </a:t>
            </a:r>
            <a:r>
              <a:rPr lang="en-GB" sz="3100" b="1" u="sng" dirty="0"/>
              <a:t>superlative</a:t>
            </a:r>
            <a:r>
              <a:rPr lang="en-GB" sz="3100" b="1" dirty="0"/>
              <a:t> </a:t>
            </a:r>
            <a:r>
              <a:rPr lang="en-GB" sz="3100" b="1" dirty="0" smtClean="0"/>
              <a:t>structure: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Mi hermano es </a:t>
            </a:r>
            <a:r>
              <a:rPr lang="es-ES" b="1" dirty="0"/>
              <a:t>menos</a:t>
            </a:r>
            <a:r>
              <a:rPr lang="es-ES" dirty="0"/>
              <a:t> inteligente </a:t>
            </a:r>
            <a:r>
              <a:rPr lang="es-ES" b="1" dirty="0"/>
              <a:t>que</a:t>
            </a:r>
            <a:r>
              <a:rPr lang="es-ES" dirty="0"/>
              <a:t> yo y ¡muchísimo más molestoso!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A mi parecer, mi novio es </a:t>
            </a:r>
            <a:r>
              <a:rPr lang="es-ES" b="1" dirty="0"/>
              <a:t>tan</a:t>
            </a:r>
            <a:r>
              <a:rPr lang="es-ES" dirty="0"/>
              <a:t> guapo </a:t>
            </a:r>
            <a:r>
              <a:rPr lang="es-ES" b="1" dirty="0"/>
              <a:t>como</a:t>
            </a:r>
            <a:r>
              <a:rPr lang="es-ES" dirty="0"/>
              <a:t> mi actor favorito.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Creo que mi colegio es </a:t>
            </a:r>
            <a:r>
              <a:rPr lang="es-ES" b="1" dirty="0"/>
              <a:t>el mejor</a:t>
            </a:r>
            <a:r>
              <a:rPr lang="es-ES" dirty="0"/>
              <a:t> en mi región.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En mi opinión la ciudad de Liverpool es l</a:t>
            </a:r>
            <a:r>
              <a:rPr lang="es-ES" b="1" dirty="0"/>
              <a:t>a más </a:t>
            </a:r>
            <a:r>
              <a:rPr lang="es-ES" dirty="0"/>
              <a:t>interesante para los turistas en Inglaterra</a:t>
            </a:r>
            <a:r>
              <a:rPr lang="es-E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67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Includes two examples of </a:t>
            </a:r>
            <a:r>
              <a:rPr lang="en-GB" b="1" u="sng" dirty="0"/>
              <a:t>subjunctive</a:t>
            </a:r>
            <a:endParaRPr lang="en-GB" b="1" dirty="0"/>
          </a:p>
          <a:p>
            <a:r>
              <a:rPr lang="fr-FR" dirty="0" err="1">
                <a:solidFill>
                  <a:srgbClr val="7030A0"/>
                </a:solidFill>
              </a:rPr>
              <a:t>Ojala</a:t>
            </a:r>
            <a:r>
              <a:rPr lang="fr-FR" dirty="0">
                <a:solidFill>
                  <a:srgbClr val="7030A0"/>
                </a:solidFill>
              </a:rPr>
              <a:t>́ </a:t>
            </a:r>
            <a:r>
              <a:rPr lang="fr-FR" dirty="0" err="1" smtClean="0">
                <a:solidFill>
                  <a:srgbClr val="7030A0"/>
                </a:solidFill>
              </a:rPr>
              <a:t>pudiera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/>
              <a:t>+ infinitive – If </a:t>
            </a:r>
            <a:r>
              <a:rPr lang="fr-FR" dirty="0" err="1"/>
              <a:t>only</a:t>
            </a:r>
            <a:r>
              <a:rPr lang="fr-FR" dirty="0"/>
              <a:t> I </a:t>
            </a:r>
            <a:r>
              <a:rPr lang="fr-FR" dirty="0" err="1"/>
              <a:t>could</a:t>
            </a:r>
            <a:r>
              <a:rPr lang="fr-FR" dirty="0"/>
              <a:t> + infinitive</a:t>
            </a:r>
          </a:p>
          <a:p>
            <a:r>
              <a:rPr lang="fr-FR" dirty="0">
                <a:solidFill>
                  <a:srgbClr val="7030A0"/>
                </a:solidFill>
              </a:rPr>
              <a:t>Si </a:t>
            </a:r>
            <a:r>
              <a:rPr lang="fr-FR" dirty="0" err="1" smtClean="0">
                <a:solidFill>
                  <a:srgbClr val="7030A0"/>
                </a:solidFill>
              </a:rPr>
              <a:t>tuviera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dinero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/>
              <a:t>+ </a:t>
            </a:r>
            <a:r>
              <a:rPr lang="fr-FR" dirty="0" err="1"/>
              <a:t>conditional</a:t>
            </a:r>
            <a:r>
              <a:rPr lang="fr-FR" dirty="0"/>
              <a:t> – If I </a:t>
            </a:r>
            <a:r>
              <a:rPr lang="fr-FR" dirty="0" err="1"/>
              <a:t>had</a:t>
            </a:r>
            <a:r>
              <a:rPr lang="fr-FR" dirty="0"/>
              <a:t> money…</a:t>
            </a:r>
          </a:p>
          <a:p>
            <a:r>
              <a:rPr lang="fr-FR" dirty="0">
                <a:solidFill>
                  <a:srgbClr val="7030A0"/>
                </a:solidFill>
              </a:rPr>
              <a:t>Si </a:t>
            </a:r>
            <a:r>
              <a:rPr lang="fr-FR" dirty="0" err="1" smtClean="0">
                <a:solidFill>
                  <a:srgbClr val="7030A0"/>
                </a:solidFill>
              </a:rPr>
              <a:t>fuera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rico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/>
              <a:t>+ </a:t>
            </a:r>
            <a:r>
              <a:rPr lang="fr-FR" dirty="0" err="1"/>
              <a:t>conditional</a:t>
            </a:r>
            <a:r>
              <a:rPr lang="fr-FR" dirty="0"/>
              <a:t> – If I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rich</a:t>
            </a:r>
            <a:r>
              <a:rPr lang="fr-FR" dirty="0"/>
              <a:t>…</a:t>
            </a:r>
          </a:p>
          <a:p>
            <a:r>
              <a:rPr lang="fr-FR" dirty="0">
                <a:solidFill>
                  <a:srgbClr val="7030A0"/>
                </a:solidFill>
              </a:rPr>
              <a:t>Si </a:t>
            </a:r>
            <a:r>
              <a:rPr lang="fr-FR" dirty="0" err="1" smtClean="0">
                <a:solidFill>
                  <a:srgbClr val="7030A0"/>
                </a:solidFill>
              </a:rPr>
              <a:t>pudiera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elegir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/>
              <a:t>+ </a:t>
            </a:r>
            <a:r>
              <a:rPr lang="fr-FR" dirty="0" err="1"/>
              <a:t>conditional</a:t>
            </a:r>
            <a:r>
              <a:rPr lang="fr-FR" dirty="0"/>
              <a:t> – If I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choose</a:t>
            </a:r>
            <a:r>
              <a:rPr lang="fr-FR" dirty="0"/>
              <a:t>…</a:t>
            </a:r>
          </a:p>
          <a:p>
            <a:r>
              <a:rPr lang="fr-FR" dirty="0" err="1">
                <a:solidFill>
                  <a:srgbClr val="7030A0"/>
                </a:solidFill>
              </a:rPr>
              <a:t>Haga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lo</a:t>
            </a:r>
            <a:r>
              <a:rPr lang="fr-FR" dirty="0">
                <a:solidFill>
                  <a:srgbClr val="7030A0"/>
                </a:solidFill>
              </a:rPr>
              <a:t> que </a:t>
            </a:r>
            <a:r>
              <a:rPr lang="fr-FR" dirty="0" err="1">
                <a:solidFill>
                  <a:srgbClr val="7030A0"/>
                </a:solidFill>
              </a:rPr>
              <a:t>haga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/>
              <a:t>– No </a:t>
            </a:r>
            <a:r>
              <a:rPr lang="fr-FR" dirty="0" err="1"/>
              <a:t>matter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I do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(This is looking towards the 8/9!)</a:t>
            </a:r>
          </a:p>
        </p:txBody>
      </p:sp>
    </p:spTree>
    <p:extLst>
      <p:ext uri="{BB962C8B-B14F-4D97-AF65-F5344CB8AC3E}">
        <p14:creationId xmlns:p14="http://schemas.microsoft.com/office/powerpoint/2010/main" val="18713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b="1" dirty="0" smtClean="0"/>
              <a:t>3: </a:t>
            </a:r>
            <a:r>
              <a:rPr lang="en-GB" sz="3600" b="1" dirty="0" smtClean="0"/>
              <a:t>Includes </a:t>
            </a:r>
            <a:r>
              <a:rPr lang="en-GB" sz="3600" b="1" dirty="0"/>
              <a:t>two examples of </a:t>
            </a:r>
            <a:r>
              <a:rPr lang="en-GB" sz="3600" b="1" u="sng" dirty="0" smtClean="0"/>
              <a:t>subjunctive: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Me encantó mi escuela primaria; </a:t>
            </a:r>
            <a:r>
              <a:rPr lang="es-ES" b="1" dirty="0"/>
              <a:t>ojalá pudiera</a:t>
            </a:r>
            <a:r>
              <a:rPr lang="es-ES" dirty="0"/>
              <a:t> volver allí.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Si </a:t>
            </a:r>
            <a:r>
              <a:rPr lang="es-ES" b="1" dirty="0"/>
              <a:t>ganara</a:t>
            </a:r>
            <a:r>
              <a:rPr lang="es-ES" dirty="0"/>
              <a:t> la lotería, </a:t>
            </a:r>
            <a:r>
              <a:rPr lang="es-ES" b="1" dirty="0"/>
              <a:t>compraría</a:t>
            </a:r>
            <a:r>
              <a:rPr lang="es-ES" dirty="0"/>
              <a:t> una casa nueva para mis abuelos.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Juego mucho a los videojuegos, pero </a:t>
            </a:r>
            <a:r>
              <a:rPr lang="es-ES" b="1" dirty="0"/>
              <a:t>haga lo que haga</a:t>
            </a:r>
            <a:r>
              <a:rPr lang="es-ES" dirty="0"/>
              <a:t>, no puedo llegar al próximo nivel de mi juego favorito.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69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Rule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Include one </a:t>
            </a:r>
            <a:r>
              <a:rPr lang="en-GB" sz="2400" b="1" u="sng" dirty="0"/>
              <a:t>SI</a:t>
            </a:r>
            <a:r>
              <a:rPr lang="en-GB" sz="2400" dirty="0"/>
              <a:t> clause using the </a:t>
            </a:r>
            <a:r>
              <a:rPr lang="en-GB" sz="2400" dirty="0">
                <a:solidFill>
                  <a:srgbClr val="7030A0"/>
                </a:solidFill>
              </a:rPr>
              <a:t>present </a:t>
            </a:r>
            <a:r>
              <a:rPr lang="en-GB" sz="2400" dirty="0"/>
              <a:t>and the </a:t>
            </a:r>
            <a:r>
              <a:rPr lang="en-GB" sz="2400" dirty="0">
                <a:solidFill>
                  <a:srgbClr val="0070C0"/>
                </a:solidFill>
              </a:rPr>
              <a:t>future</a:t>
            </a:r>
            <a:r>
              <a:rPr lang="en-GB" sz="2400" dirty="0"/>
              <a:t>.</a:t>
            </a:r>
          </a:p>
          <a:p>
            <a:r>
              <a:rPr lang="en-GB" sz="2400" b="1" dirty="0"/>
              <a:t>Si</a:t>
            </a:r>
            <a:r>
              <a:rPr lang="en-GB" sz="2400" dirty="0"/>
              <a:t> </a:t>
            </a:r>
            <a:r>
              <a:rPr lang="en-GB" sz="2400" dirty="0" err="1">
                <a:solidFill>
                  <a:srgbClr val="7030A0"/>
                </a:solidFill>
              </a:rPr>
              <a:t>apruebo</a:t>
            </a:r>
            <a:r>
              <a:rPr lang="en-GB" sz="2400" dirty="0"/>
              <a:t> </a:t>
            </a:r>
            <a:r>
              <a:rPr lang="en-GB" sz="2400" dirty="0" err="1"/>
              <a:t>mis</a:t>
            </a:r>
            <a:r>
              <a:rPr lang="en-GB" sz="2400" dirty="0"/>
              <a:t> </a:t>
            </a:r>
            <a:r>
              <a:rPr lang="en-GB" sz="2400" dirty="0" err="1"/>
              <a:t>examénes</a:t>
            </a:r>
            <a:r>
              <a:rPr lang="en-GB" sz="2400" dirty="0"/>
              <a:t>, </a:t>
            </a:r>
            <a:r>
              <a:rPr lang="en-GB" sz="2400" dirty="0" err="1">
                <a:solidFill>
                  <a:srgbClr val="0070C0"/>
                </a:solidFill>
              </a:rPr>
              <a:t>iré</a:t>
            </a:r>
            <a:r>
              <a:rPr lang="en-GB" sz="2400" dirty="0"/>
              <a:t> a la </a:t>
            </a:r>
            <a:r>
              <a:rPr lang="en-GB" sz="2400" dirty="0" err="1"/>
              <a:t>universidad</a:t>
            </a:r>
            <a:r>
              <a:rPr lang="en-GB" sz="2400" dirty="0"/>
              <a:t>.</a:t>
            </a:r>
          </a:p>
          <a:p>
            <a:r>
              <a:rPr lang="en-GB" sz="2400" b="1" dirty="0"/>
              <a:t>Si</a:t>
            </a:r>
            <a:r>
              <a:rPr lang="en-GB" sz="2400" dirty="0"/>
              <a:t> </a:t>
            </a:r>
            <a:r>
              <a:rPr lang="en-GB" sz="2400" dirty="0" err="1">
                <a:solidFill>
                  <a:srgbClr val="7030A0"/>
                </a:solidFill>
              </a:rPr>
              <a:t>hago</a:t>
            </a:r>
            <a:r>
              <a:rPr lang="en-GB" sz="2400" dirty="0"/>
              <a:t> </a:t>
            </a:r>
            <a:r>
              <a:rPr lang="en-GB" sz="2400" dirty="0" err="1"/>
              <a:t>ejercicio</a:t>
            </a:r>
            <a:r>
              <a:rPr lang="en-GB" sz="2400" dirty="0"/>
              <a:t> </a:t>
            </a:r>
            <a:r>
              <a:rPr lang="en-GB" sz="2400" dirty="0" err="1"/>
              <a:t>regularmente</a:t>
            </a:r>
            <a:r>
              <a:rPr lang="en-GB" sz="2400" dirty="0"/>
              <a:t>, </a:t>
            </a:r>
            <a:r>
              <a:rPr lang="en-GB" sz="2400" dirty="0" err="1">
                <a:solidFill>
                  <a:srgbClr val="0070C0"/>
                </a:solidFill>
              </a:rPr>
              <a:t>estaré</a:t>
            </a:r>
            <a:r>
              <a:rPr lang="en-GB" sz="2400" dirty="0"/>
              <a:t> en forma.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EXTRA:</a:t>
            </a:r>
          </a:p>
          <a:p>
            <a:r>
              <a:rPr lang="en-GB" sz="2400" dirty="0"/>
              <a:t>Si </a:t>
            </a:r>
            <a:r>
              <a:rPr lang="en-GB" sz="2400" dirty="0" err="1"/>
              <a:t>pudiera</a:t>
            </a:r>
            <a:r>
              <a:rPr lang="en-GB" sz="2400" dirty="0"/>
              <a:t> + conditional = If I could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dirty="0" err="1"/>
              <a:t>Iría</a:t>
            </a:r>
            <a:r>
              <a:rPr lang="en-GB" sz="2400" dirty="0"/>
              <a:t> = I would go</a:t>
            </a:r>
          </a:p>
          <a:p>
            <a:r>
              <a:rPr lang="en-GB" sz="2400" dirty="0" err="1"/>
              <a:t>Comería</a:t>
            </a:r>
            <a:r>
              <a:rPr lang="en-GB" sz="2400" dirty="0"/>
              <a:t> = I would eat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4221088"/>
            <a:ext cx="5106078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GB" sz="2400" dirty="0"/>
              <a:t>WOULD = infinitive + imperfect endings</a:t>
            </a:r>
            <a:endParaRPr lang="en-GB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75856" y="4765492"/>
            <a:ext cx="9688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868144" y="4869160"/>
            <a:ext cx="3024336" cy="19294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Give me an example sentence like this?</a:t>
            </a:r>
          </a:p>
        </p:txBody>
      </p:sp>
    </p:spTree>
    <p:extLst>
      <p:ext uri="{BB962C8B-B14F-4D97-AF65-F5344CB8AC3E}">
        <p14:creationId xmlns:p14="http://schemas.microsoft.com/office/powerpoint/2010/main" val="316766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b="1" dirty="0" smtClean="0"/>
              <a:t>4: I</a:t>
            </a:r>
            <a:r>
              <a:rPr lang="en-GB" sz="3200" b="1" dirty="0" smtClean="0"/>
              <a:t>nclude </a:t>
            </a:r>
            <a:r>
              <a:rPr lang="en-GB" sz="3200" b="1" dirty="0"/>
              <a:t>one </a:t>
            </a:r>
            <a:r>
              <a:rPr lang="en-GB" sz="3200" b="1" u="sng" dirty="0"/>
              <a:t>SI</a:t>
            </a:r>
            <a:r>
              <a:rPr lang="en-GB" sz="3200" b="1" dirty="0"/>
              <a:t> clause using the </a:t>
            </a:r>
            <a:r>
              <a:rPr lang="en-GB" sz="3200" b="1" dirty="0">
                <a:solidFill>
                  <a:srgbClr val="7030A0"/>
                </a:solidFill>
              </a:rPr>
              <a:t>present </a:t>
            </a:r>
            <a:r>
              <a:rPr lang="en-GB" sz="3200" b="1" dirty="0"/>
              <a:t>and the </a:t>
            </a:r>
            <a:r>
              <a:rPr lang="en-GB" sz="3200" b="1" dirty="0">
                <a:solidFill>
                  <a:srgbClr val="0070C0"/>
                </a:solidFill>
              </a:rPr>
              <a:t>future</a:t>
            </a:r>
            <a:r>
              <a:rPr lang="en-GB" sz="3200" b="1" dirty="0" smtClean="0"/>
              <a:t>.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b="1" dirty="0"/>
              <a:t>Si apruebo</a:t>
            </a:r>
            <a:r>
              <a:rPr lang="es-ES" dirty="0"/>
              <a:t> mis </a:t>
            </a:r>
            <a:r>
              <a:rPr lang="es-ES" dirty="0" err="1"/>
              <a:t>examenes</a:t>
            </a:r>
            <a:r>
              <a:rPr lang="es-ES" dirty="0"/>
              <a:t> de GCSE, </a:t>
            </a:r>
            <a:r>
              <a:rPr lang="es-ES" b="1" dirty="0"/>
              <a:t>iré</a:t>
            </a:r>
            <a:r>
              <a:rPr lang="es-ES" dirty="0"/>
              <a:t> a estudiar matemáticas en el </a:t>
            </a:r>
            <a:r>
              <a:rPr lang="es-ES" dirty="0" err="1"/>
              <a:t>future</a:t>
            </a:r>
            <a:r>
              <a:rPr lang="es-ES" dirty="0"/>
              <a:t>.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b="1" dirty="0"/>
              <a:t>Si ganamos</a:t>
            </a:r>
            <a:r>
              <a:rPr lang="es-ES" dirty="0"/>
              <a:t> el partido de fútbol el sábado, ¡</a:t>
            </a:r>
            <a:r>
              <a:rPr lang="es-ES" b="1" dirty="0"/>
              <a:t>ganaremos</a:t>
            </a:r>
            <a:r>
              <a:rPr lang="es-ES" dirty="0"/>
              <a:t> la copa!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b="1" dirty="0"/>
              <a:t>Haré</a:t>
            </a:r>
            <a:r>
              <a:rPr lang="es-ES" dirty="0"/>
              <a:t> un bizcocho, si tengo tiempo. (bizcocho = cake)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s-ES" b="1" dirty="0"/>
              <a:t>Si pudiera</a:t>
            </a:r>
            <a:r>
              <a:rPr lang="es-ES" dirty="0"/>
              <a:t> trabajar más horas, tendría más dinero.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59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Rule 5 – </a:t>
            </a:r>
            <a:r>
              <a:rPr lang="en-GB" sz="2000" dirty="0" smtClean="0">
                <a:hlinkClick r:id="rId3"/>
              </a:rPr>
              <a:t>(Antonio Banderas teaches Spanish slang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072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Use idioms to sound more authentic</a:t>
            </a:r>
          </a:p>
          <a:p>
            <a:endParaRPr lang="en-GB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434BB11-773F-1C4D-96C2-0FA845534DA9}"/>
              </a:ext>
            </a:extLst>
          </p:cNvPr>
          <p:cNvSpPr/>
          <p:nvPr/>
        </p:nvSpPr>
        <p:spPr>
          <a:xfrm>
            <a:off x="611560" y="184482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No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hay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mal que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por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bien no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venga</a:t>
            </a:r>
            <a:r>
              <a:rPr lang="fr-FR" sz="2400" dirty="0">
                <a:ea typeface="Arial Unicode MS" panose="020B0604020202020204" pitchFamily="34" charset="-128"/>
              </a:rPr>
              <a:t> - </a:t>
            </a:r>
            <a:r>
              <a:rPr lang="fr-FR" sz="2400" dirty="0" err="1">
                <a:ea typeface="Arial Unicode MS" panose="020B0604020202020204" pitchFamily="34" charset="-128"/>
              </a:rPr>
              <a:t>Every</a:t>
            </a:r>
            <a:r>
              <a:rPr lang="fr-FR" sz="2400" dirty="0">
                <a:ea typeface="Arial Unicode MS" panose="020B0604020202020204" pitchFamily="34" charset="-128"/>
              </a:rPr>
              <a:t> cloud has a </a:t>
            </a:r>
            <a:r>
              <a:rPr lang="fr-FR" sz="2400" dirty="0" err="1">
                <a:ea typeface="Arial Unicode MS" panose="020B0604020202020204" pitchFamily="34" charset="-128"/>
              </a:rPr>
              <a:t>silver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lining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En un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abrir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y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cerrar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de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ojos</a:t>
            </a:r>
            <a:r>
              <a:rPr lang="fr-FR" sz="2400" dirty="0">
                <a:ea typeface="Arial Unicode MS" panose="020B0604020202020204" pitchFamily="34" charset="-128"/>
              </a:rPr>
              <a:t>–in the </a:t>
            </a:r>
            <a:r>
              <a:rPr lang="fr-FR" sz="2400" dirty="0" err="1">
                <a:ea typeface="Arial Unicode MS" panose="020B0604020202020204" pitchFamily="34" charset="-128"/>
              </a:rPr>
              <a:t>blink</a:t>
            </a:r>
            <a:r>
              <a:rPr lang="fr-FR" sz="2400" dirty="0">
                <a:ea typeface="Arial Unicode MS" panose="020B0604020202020204" pitchFamily="34" charset="-128"/>
              </a:rPr>
              <a:t> of an </a:t>
            </a:r>
            <a:r>
              <a:rPr lang="fr-FR" sz="2400" dirty="0" err="1">
                <a:ea typeface="Arial Unicode MS" panose="020B0604020202020204" pitchFamily="34" charset="-128"/>
              </a:rPr>
              <a:t>eye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Estar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hasta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las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narices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/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coronilla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de que</a:t>
            </a:r>
            <a:r>
              <a:rPr lang="fr-FR" sz="2400" dirty="0">
                <a:ea typeface="Arial Unicode MS" panose="020B0604020202020204" pitchFamily="34" charset="-128"/>
              </a:rPr>
              <a:t>–to </a:t>
            </a:r>
            <a:r>
              <a:rPr lang="fr-FR" sz="2400" dirty="0" err="1">
                <a:ea typeface="Arial Unicode MS" panose="020B0604020202020204" pitchFamily="34" charset="-128"/>
              </a:rPr>
              <a:t>be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fed</a:t>
            </a:r>
            <a:r>
              <a:rPr lang="fr-FR" sz="2400" dirty="0">
                <a:ea typeface="Arial Unicode MS" panose="020B0604020202020204" pitchFamily="34" charset="-128"/>
              </a:rPr>
              <a:t> up </a:t>
            </a:r>
            <a:r>
              <a:rPr lang="fr-FR" sz="2400" dirty="0" err="1">
                <a:ea typeface="Arial Unicode MS" panose="020B0604020202020204" pitchFamily="34" charset="-128"/>
              </a:rPr>
              <a:t>with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Ser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la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leche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/ bomba</a:t>
            </a:r>
            <a:r>
              <a:rPr lang="fr-FR" sz="2400" dirty="0">
                <a:ea typeface="Arial Unicode MS" panose="020B0604020202020204" pitchFamily="34" charset="-128"/>
              </a:rPr>
              <a:t>–to </a:t>
            </a:r>
            <a:r>
              <a:rPr lang="fr-FR" sz="2400" dirty="0" err="1">
                <a:ea typeface="Arial Unicode MS" panose="020B0604020202020204" pitchFamily="34" charset="-128"/>
              </a:rPr>
              <a:t>be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awesome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Ser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pan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comido</a:t>
            </a:r>
            <a:r>
              <a:rPr lang="fr-FR" sz="2400" dirty="0">
                <a:ea typeface="Arial Unicode MS" panose="020B0604020202020204" pitchFamily="34" charset="-128"/>
              </a:rPr>
              <a:t>–to </a:t>
            </a:r>
            <a:r>
              <a:rPr lang="fr-FR" sz="2400" dirty="0" err="1">
                <a:ea typeface="Arial Unicode MS" panose="020B0604020202020204" pitchFamily="34" charset="-128"/>
              </a:rPr>
              <a:t>be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very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easy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Alucinar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en colores</a:t>
            </a:r>
            <a:r>
              <a:rPr lang="fr-FR" sz="2400" dirty="0">
                <a:ea typeface="Arial Unicode MS" panose="020B0604020202020204" pitchFamily="34" charset="-128"/>
              </a:rPr>
              <a:t>–to </a:t>
            </a:r>
            <a:r>
              <a:rPr lang="fr-FR" sz="2400" dirty="0" err="1">
                <a:ea typeface="Arial Unicode MS" panose="020B0604020202020204" pitchFamily="34" charset="-128"/>
              </a:rPr>
              <a:t>be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very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surprised</a:t>
            </a:r>
            <a:r>
              <a:rPr lang="fr-FR" sz="2400" dirty="0">
                <a:ea typeface="Arial Unicode MS" panose="020B0604020202020204" pitchFamily="34" charset="-128"/>
              </a:rPr>
              <a:t> about </a:t>
            </a:r>
            <a:r>
              <a:rPr lang="fr-FR" sz="2400" dirty="0" err="1">
                <a:ea typeface="Arial Unicode MS" panose="020B0604020202020204" pitchFamily="34" charset="-128"/>
              </a:rPr>
              <a:t>something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Estar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loco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como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una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cabra</a:t>
            </a:r>
            <a:r>
              <a:rPr lang="fr-FR" sz="2400" dirty="0">
                <a:ea typeface="Arial Unicode MS" panose="020B0604020202020204" pitchFamily="34" charset="-128"/>
              </a:rPr>
              <a:t>–to </a:t>
            </a:r>
            <a:r>
              <a:rPr lang="fr-FR" sz="2400" dirty="0" err="1">
                <a:ea typeface="Arial Unicode MS" panose="020B0604020202020204" pitchFamily="34" charset="-128"/>
              </a:rPr>
              <a:t>be</a:t>
            </a:r>
            <a:r>
              <a:rPr lang="fr-FR" sz="2400" dirty="0">
                <a:ea typeface="Arial Unicode MS" panose="020B0604020202020204" pitchFamily="34" charset="-128"/>
              </a:rPr>
              <a:t> as </a:t>
            </a:r>
            <a:r>
              <a:rPr lang="fr-FR" sz="2400" dirty="0" err="1">
                <a:ea typeface="Arial Unicode MS" panose="020B0604020202020204" pitchFamily="34" charset="-128"/>
              </a:rPr>
              <a:t>mad</a:t>
            </a:r>
            <a:r>
              <a:rPr lang="fr-FR" sz="2400" dirty="0">
                <a:ea typeface="Arial Unicode MS" panose="020B0604020202020204" pitchFamily="34" charset="-128"/>
              </a:rPr>
              <a:t> as a </a:t>
            </a:r>
            <a:r>
              <a:rPr lang="fr-FR" sz="2400" dirty="0" err="1">
                <a:ea typeface="Arial Unicode MS" panose="020B0604020202020204" pitchFamily="34" charset="-128"/>
              </a:rPr>
              <a:t>hatter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Ser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tiquismiquis</a:t>
            </a:r>
            <a:r>
              <a:rPr lang="fr-FR" sz="2400" dirty="0">
                <a:ea typeface="Arial Unicode MS" panose="020B0604020202020204" pitchFamily="34" charset="-128"/>
              </a:rPr>
              <a:t>–to </a:t>
            </a:r>
            <a:r>
              <a:rPr lang="fr-FR" sz="2400" dirty="0" err="1">
                <a:ea typeface="Arial Unicode MS" panose="020B0604020202020204" pitchFamily="34" charset="-128"/>
              </a:rPr>
              <a:t>be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very</a:t>
            </a:r>
            <a:r>
              <a:rPr lang="fr-FR" sz="2400" dirty="0"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ea typeface="Arial Unicode MS" panose="020B0604020202020204" pitchFamily="34" charset="-128"/>
              </a:rPr>
              <a:t>fussy</a:t>
            </a:r>
            <a:endParaRPr lang="fr-FR" sz="2400" dirty="0">
              <a:ea typeface="Arial Unicode MS" panose="020B0604020202020204" pitchFamily="34" charset="-128"/>
            </a:endParaRP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Tener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fuerza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de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voluntad</a:t>
            </a:r>
            <a:r>
              <a:rPr lang="fr-FR" sz="2400" dirty="0">
                <a:ea typeface="Arial Unicode MS" panose="020B0604020202020204" pitchFamily="34" charset="-128"/>
              </a:rPr>
              <a:t>–to have </a:t>
            </a:r>
            <a:r>
              <a:rPr lang="fr-FR" sz="2400" dirty="0" err="1">
                <a:ea typeface="Arial Unicode MS" panose="020B0604020202020204" pitchFamily="34" charset="-128"/>
              </a:rPr>
              <a:t>will</a:t>
            </a:r>
            <a:r>
              <a:rPr lang="fr-FR" sz="2400" dirty="0">
                <a:ea typeface="Arial Unicode MS" panose="020B0604020202020204" pitchFamily="34" charset="-128"/>
              </a:rPr>
              <a:t> power</a:t>
            </a:r>
          </a:p>
          <a:p>
            <a:pPr>
              <a:buFont typeface="+mj-lt"/>
              <a:buAutoNum type="arabicPeriod"/>
            </a:pP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Llover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a </a:t>
            </a:r>
            <a:r>
              <a:rPr lang="fr-FR" sz="2400" dirty="0" err="1">
                <a:solidFill>
                  <a:srgbClr val="7030A0"/>
                </a:solidFill>
                <a:ea typeface="Arial Unicode MS" panose="020B0604020202020204" pitchFamily="34" charset="-128"/>
              </a:rPr>
              <a:t>cántaros</a:t>
            </a:r>
            <a:r>
              <a:rPr lang="fr-FR" sz="2400" dirty="0">
                <a:solidFill>
                  <a:srgbClr val="7030A0"/>
                </a:solidFill>
                <a:ea typeface="Arial Unicode MS" panose="020B0604020202020204" pitchFamily="34" charset="-128"/>
              </a:rPr>
              <a:t> </a:t>
            </a:r>
            <a:r>
              <a:rPr lang="fr-FR" sz="2400" dirty="0">
                <a:ea typeface="Arial Unicode MS" panose="020B0604020202020204" pitchFamily="34" charset="-128"/>
              </a:rPr>
              <a:t>–to </a:t>
            </a:r>
            <a:r>
              <a:rPr lang="fr-FR" sz="2400" dirty="0" err="1">
                <a:ea typeface="Arial Unicode MS" panose="020B0604020202020204" pitchFamily="34" charset="-128"/>
              </a:rPr>
              <a:t>rain</a:t>
            </a:r>
            <a:r>
              <a:rPr lang="fr-FR" sz="2400" dirty="0">
                <a:ea typeface="Arial Unicode MS" panose="020B0604020202020204" pitchFamily="34" charset="-128"/>
              </a:rPr>
              <a:t> cats and </a:t>
            </a:r>
            <a:r>
              <a:rPr lang="fr-FR" sz="2400" dirty="0" err="1">
                <a:ea typeface="Arial Unicode MS" panose="020B0604020202020204" pitchFamily="34" charset="-128"/>
              </a:rPr>
              <a:t>dogs</a:t>
            </a:r>
            <a:endParaRPr lang="fr-FR" sz="2400" dirty="0">
              <a:ea typeface="Arial Unicode MS" panose="020B0604020202020204" pitchFamily="34" charset="-128"/>
            </a:endParaRPr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xmlns="" id="{33F5FDBF-A868-D34E-88E7-69FBE9C6B39F}"/>
              </a:ext>
            </a:extLst>
          </p:cNvPr>
          <p:cNvSpPr/>
          <p:nvPr/>
        </p:nvSpPr>
        <p:spPr>
          <a:xfrm>
            <a:off x="2109390" y="5999808"/>
            <a:ext cx="5357267" cy="858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Don’t forget to conjugate your verb!</a:t>
            </a:r>
          </a:p>
        </p:txBody>
      </p:sp>
    </p:spTree>
    <p:extLst>
      <p:ext uri="{BB962C8B-B14F-4D97-AF65-F5344CB8AC3E}">
        <p14:creationId xmlns:p14="http://schemas.microsoft.com/office/powerpoint/2010/main" val="145871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1653</Words>
  <Application>Microsoft Office PowerPoint</Application>
  <PresentationFormat>On-screen Show (4:3)</PresentationFormat>
  <Paragraphs>329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Rule 1</vt:lpstr>
      <vt:lpstr> 1: Using more complex connectives:  </vt:lpstr>
      <vt:lpstr>Rule 2</vt:lpstr>
      <vt:lpstr> 2: Use at least one comparative structure and one superlative structure: </vt:lpstr>
      <vt:lpstr>Rule 3</vt:lpstr>
      <vt:lpstr> 3: Includes two examples of subjunctive: </vt:lpstr>
      <vt:lpstr>Rule 4</vt:lpstr>
      <vt:lpstr> 4: Include one SI clause using the present and the future. </vt:lpstr>
      <vt:lpstr>Rule 5 – (Antonio Banderas teaches Spanish slang)</vt:lpstr>
      <vt:lpstr>  5: Use idioms to sound more authentic  </vt:lpstr>
      <vt:lpstr>Rule 6</vt:lpstr>
      <vt:lpstr>   6: Use 1 or 2 exclamations!   </vt:lpstr>
      <vt:lpstr>Rule 7</vt:lpstr>
      <vt:lpstr>     7: Use a variety of opinion structures    </vt:lpstr>
      <vt:lpstr>Rule 8</vt:lpstr>
      <vt:lpstr>      8: Use a variety of justifications     </vt:lpstr>
      <vt:lpstr>Rule 9</vt:lpstr>
      <vt:lpstr>      9: antes de + infinitive = before doing something     </vt:lpstr>
      <vt:lpstr>Rule 10</vt:lpstr>
      <vt:lpstr>       10: Tener structures       </vt:lpstr>
      <vt:lpstr>Rule 11</vt:lpstr>
      <vt:lpstr>          11:  acabo de + infinitive = I have just       </vt:lpstr>
      <vt:lpstr>Rule 12</vt:lpstr>
      <vt:lpstr>          12:  in order to + infinitive        </vt:lpstr>
      <vt:lpstr>Rule 13</vt:lpstr>
      <vt:lpstr>          13:  Al + infinitive = On –ing        </vt:lpstr>
      <vt:lpstr>Rule 14</vt:lpstr>
      <vt:lpstr>          14:  Use negative structures        </vt:lpstr>
      <vt:lpstr>Rule 15</vt:lpstr>
      <vt:lpstr>         15:  use sentences with DONDE ( where) CUANDO ( when ) QUE (that)       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Using more complex connectives:  </dc:title>
  <dc:creator>STeare</dc:creator>
  <cp:lastModifiedBy>STeare</cp:lastModifiedBy>
  <cp:revision>8</cp:revision>
  <dcterms:created xsi:type="dcterms:W3CDTF">2019-10-04T08:56:06Z</dcterms:created>
  <dcterms:modified xsi:type="dcterms:W3CDTF">2020-01-15T22:12:24Z</dcterms:modified>
</cp:coreProperties>
</file>