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0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1FEFF0-2ADC-CCE9-C725-8DED54C810C5}" v="3" dt="2022-04-25T22:45:59.967"/>
    <p1510:client id="{4F60A255-A60E-FCA6-153B-535C4AD52886}" v="621" dt="2022-04-06T14:21:06.368"/>
    <p1510:client id="{63082B88-D7FC-9E0D-BA32-65640DCD8172}" v="16" dt="2022-06-14T08:27:37.015"/>
    <p1510:client id="{6F94DADB-9DA9-2B02-EC4A-BB1FD743B662}" v="159" dt="2022-06-27T14:50:14.744"/>
    <p1510:client id="{8678019E-94E7-FB05-F29A-36A046C08764}" v="259" dt="2022-05-25T15:34:46.608"/>
    <p1510:client id="{89D67780-D361-EA01-A299-CE723F189995}" v="138" dt="2022-07-07T16:13:54.967"/>
    <p1510:client id="{8D1B6277-2F1E-B35C-F093-670302715304}" v="200" dt="2022-07-19T08:46:23.873"/>
    <p1510:client id="{B0E078B6-D20A-3611-4341-FBB3CB8D67C9}" v="16" dt="2022-06-14T11:09:04.496"/>
    <p1510:client id="{D8B74850-586A-4F8B-A976-6687A030D020}" v="12" dt="2022-06-24T12:45:10.536"/>
    <p1510:client id="{FA168DA1-CF24-0FFB-855C-9E28C7172A61}" v="45" dt="2022-06-24T12:39:42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5556"/>
        <p:guide pos="306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718AA1-F918-1E41-81D9-1EE7471B9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9879B-D5F6-6E45-BF48-15D9B65862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4C7914-0EB7-3840-B0CA-16284FE8FB45}" type="datetimeFigureOut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921B4-FBD5-9842-80F5-CFE7D58FA3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C9E3C-856D-5548-A711-CB8C857FE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0F75-09D7-5B44-B12B-F608BFB82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99A-6A2B-E349-822E-FB5A319AF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/>
            </a:lvl1pPr>
          </a:lstStyle>
          <a:p>
            <a:pPr>
              <a:defRPr/>
            </a:pPr>
            <a:fld id="{F5573027-4EEE-4445-A9D2-2370B409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77EB-0E35-4F43-9C5C-2C718532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AE42-D538-0443-ADE6-36EE114429CD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66B4-6002-8C41-9F97-75E6556D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9DE3-6A7B-7B46-88E9-A20D98B5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6A38-0C12-DF4D-BCF8-D52092E97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1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5C0-029F-AE4C-867F-63AA24FB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62DC-E8F4-1542-92A2-7E44609E3556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621E-D7B0-BD4E-A1AF-C547D94F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2141-AFAC-BF44-8D93-F9F1BF0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614C-5191-F94D-8FD7-57C0AB49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1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0941-509D-6A48-ACC6-278AB8D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62-07EA-044F-A337-8D3C499433AE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75D-CE75-0342-B2D5-1821D512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5D08-CBBF-6148-82F9-F39C6BD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79B2-3F2A-274D-BA9B-3AB2E8262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A814-0FBC-2E45-91F8-A2537CC4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0FAA-52F3-5345-B1B3-30A96F40400D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4A3A4-867D-9349-AB30-DC31023F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0567-5BF0-5E42-8E2F-BC5E16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76C-91C8-FA4F-9CE0-D6F7D94E9A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4BA42-921E-D747-9D63-A71D5C4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2F9-978F-C74E-B173-2E8266B30865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5BF-51C1-BC48-8538-BD7E3E8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FC14-1C19-0146-AB8D-66A8438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0AE-F1C0-8E47-AF57-D45847740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8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AF17A-3317-274D-AD42-489D795B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FDB-6D4A-3646-BFB2-52A9AED60076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9C509-9DE0-B94E-890C-91013890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9A629F-8A91-EA49-8282-A5F5761B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C2E4-74FC-4343-85C4-9374D2EC0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A2C36C-57AF-5347-8656-C033516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39F-EF79-F04A-BF32-79540940D1FD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914AA9-F6BB-F044-A734-96B0131F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E6CC7-E548-DC4E-98EF-66322404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B42C-EA37-8846-83AE-32E772D5A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403989-919C-DB44-A16B-AA2B2C8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5135-5AF7-2442-9515-859083BBCA28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A20CF5-2749-C244-B4C7-A81040B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078BD-F128-4B4A-B165-9A12928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06EA-2A8E-F049-BA0A-C1C3B79D8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2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04AA4D-985E-3A4F-AE05-4F9D08D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D9A-D794-E440-8275-386D63818305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1F408B-6F78-E54C-82E6-1B24C0CD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0A1B59-A984-9D44-9673-15FD8568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94A-4E74-DF49-B089-D330BFF50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84F66-61FB-D74E-9551-E56C0355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6E85-9FB5-9740-9951-5C4FC9479C2A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0252DA-AE2F-E84C-9D87-4EF0008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9AB73-8AD5-5746-A7D0-2F123DA1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C7A-3E39-314A-A439-53F08FF6E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F24E1-9C4C-1A4D-81ED-3619CC4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1BA-D02C-BB4B-9135-3BCC49CA07C7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CD762-E63D-DB4C-8C27-56E2DF3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99D72F-A6AB-604F-BD6C-9498A4E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2DA1-B2AD-6046-8D64-9D4C60016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E6C1D0-B94A-FD48-A8E0-088CEFF4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7DD38B-762A-4D44-AB77-D298F54B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2FC2-6ED7-CE42-B3B6-1CA62230B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635954-6A0C-5640-A273-777C97D6F299}" type="datetimeFigureOut">
              <a:rPr lang="en-GB"/>
              <a:pPr>
                <a:defRPr/>
              </a:pPr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870B-3AF4-9144-A232-CE01F5A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61F9-0997-8B44-A63B-DAA1653DA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2C0D24-0FE4-3E4F-A502-31315E36F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>
            <a:extLst>
              <a:ext uri="{FF2B5EF4-FFF2-40B4-BE49-F238E27FC236}">
                <a16:creationId xmlns:a16="http://schemas.microsoft.com/office/drawing/2014/main" id="{1C5DCDA4-D48F-40B4-90F5-2633223D0E15}"/>
              </a:ext>
            </a:extLst>
          </p:cNvPr>
          <p:cNvSpPr/>
          <p:nvPr/>
        </p:nvSpPr>
        <p:spPr>
          <a:xfrm>
            <a:off x="488597" y="2410611"/>
            <a:ext cx="1772070" cy="144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98C064E-5C4E-40D5-889B-D99974F7B374}"/>
              </a:ext>
            </a:extLst>
          </p:cNvPr>
          <p:cNvSpPr/>
          <p:nvPr/>
        </p:nvSpPr>
        <p:spPr>
          <a:xfrm>
            <a:off x="492141" y="3817270"/>
            <a:ext cx="7550225" cy="19790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7F9A8DC-ED6F-45BD-B870-48D4C33A2B7B}"/>
              </a:ext>
            </a:extLst>
          </p:cNvPr>
          <p:cNvSpPr/>
          <p:nvPr/>
        </p:nvSpPr>
        <p:spPr>
          <a:xfrm>
            <a:off x="634532" y="9435310"/>
            <a:ext cx="1867366" cy="1661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ECB8B7-7F29-415E-BD01-B5DADCB95348}"/>
              </a:ext>
            </a:extLst>
          </p:cNvPr>
          <p:cNvSpPr/>
          <p:nvPr/>
        </p:nvSpPr>
        <p:spPr>
          <a:xfrm>
            <a:off x="492232" y="617260"/>
            <a:ext cx="7402743" cy="17996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AD63C59-2B0C-4705-83F4-8A478C5FD3AE}"/>
              </a:ext>
            </a:extLst>
          </p:cNvPr>
          <p:cNvSpPr/>
          <p:nvPr/>
        </p:nvSpPr>
        <p:spPr>
          <a:xfrm>
            <a:off x="628796" y="7317125"/>
            <a:ext cx="7413634" cy="21061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7F4C09A-D1A7-4AB3-A4C4-EAE74CFFC83E}"/>
              </a:ext>
            </a:extLst>
          </p:cNvPr>
          <p:cNvSpPr/>
          <p:nvPr/>
        </p:nvSpPr>
        <p:spPr>
          <a:xfrm>
            <a:off x="628164" y="11089666"/>
            <a:ext cx="7359634" cy="22491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28405C8-4A03-4C45-A863-516AE500665C}"/>
              </a:ext>
            </a:extLst>
          </p:cNvPr>
          <p:cNvSpPr/>
          <p:nvPr/>
        </p:nvSpPr>
        <p:spPr>
          <a:xfrm>
            <a:off x="578089" y="14962287"/>
            <a:ext cx="7404106" cy="20489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0D6217-DE29-D64A-BCAD-4233189A3B47}"/>
              </a:ext>
            </a:extLst>
          </p:cNvPr>
          <p:cNvSpPr/>
          <p:nvPr/>
        </p:nvSpPr>
        <p:spPr>
          <a:xfrm>
            <a:off x="7758771" y="9409011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5" name="TextBox 53">
            <a:extLst>
              <a:ext uri="{FF2B5EF4-FFF2-40B4-BE49-F238E27FC236}">
                <a16:creationId xmlns:a16="http://schemas.microsoft.com/office/drawing/2014/main" id="{3307B62A-A774-704C-92CC-890F166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524" y="9858213"/>
            <a:ext cx="1319213" cy="91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10</a:t>
            </a:r>
          </a:p>
        </p:txBody>
      </p:sp>
      <p:sp>
        <p:nvSpPr>
          <p:cNvPr id="15376" name="TextBox 52">
            <a:extLst>
              <a:ext uri="{FF2B5EF4-FFF2-40B4-BE49-F238E27FC236}">
                <a16:creationId xmlns:a16="http://schemas.microsoft.com/office/drawing/2014/main" id="{3EFCC49E-1DD2-E746-92DD-1BF0893F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262" y="9597755"/>
            <a:ext cx="1196975" cy="25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4DE54E3-0260-8F4C-ACB3-6CAF92975BA5}"/>
              </a:ext>
            </a:extLst>
          </p:cNvPr>
          <p:cNvSpPr/>
          <p:nvPr/>
        </p:nvSpPr>
        <p:spPr>
          <a:xfrm>
            <a:off x="7358073" y="1652588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8" name="TextBox 53">
            <a:extLst>
              <a:ext uri="{FF2B5EF4-FFF2-40B4-BE49-F238E27FC236}">
                <a16:creationId xmlns:a16="http://schemas.microsoft.com/office/drawing/2014/main" id="{D8340758-8876-4544-993C-DB0EB59B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2028825"/>
            <a:ext cx="1319213" cy="91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11</a:t>
            </a:r>
          </a:p>
        </p:txBody>
      </p:sp>
      <p:sp>
        <p:nvSpPr>
          <p:cNvPr id="15379" name="TextBox 52">
            <a:extLst>
              <a:ext uri="{FF2B5EF4-FFF2-40B4-BE49-F238E27FC236}">
                <a16:creationId xmlns:a16="http://schemas.microsoft.com/office/drawing/2014/main" id="{05DE3AD2-BA2F-0D4B-BFA3-3C544A94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5" y="1908175"/>
            <a:ext cx="1196975" cy="25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24F2873-4FDC-4C63-B89C-34488DA6F542}"/>
              </a:ext>
            </a:extLst>
          </p:cNvPr>
          <p:cNvSpPr txBox="1"/>
          <p:nvPr/>
        </p:nvSpPr>
        <p:spPr>
          <a:xfrm>
            <a:off x="2783674" y="14814082"/>
            <a:ext cx="1343147" cy="253886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b="1" dirty="0"/>
              <a:t>Summer Term 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4BECCB6-47F8-4920-8A8E-15F68D2D6177}"/>
              </a:ext>
            </a:extLst>
          </p:cNvPr>
          <p:cNvSpPr txBox="1"/>
          <p:nvPr/>
        </p:nvSpPr>
        <p:spPr>
          <a:xfrm>
            <a:off x="6081418" y="10913249"/>
            <a:ext cx="1043435" cy="206210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975C2F3-5A54-45A8-BA77-AF8B8A9A995A}"/>
              </a:ext>
            </a:extLst>
          </p:cNvPr>
          <p:cNvSpPr txBox="1"/>
          <p:nvPr/>
        </p:nvSpPr>
        <p:spPr>
          <a:xfrm>
            <a:off x="3557923" y="10900513"/>
            <a:ext cx="1043433" cy="206210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C9F4F-ECFC-48F4-A4B5-2036EC73E8C3}"/>
              </a:ext>
            </a:extLst>
          </p:cNvPr>
          <p:cNvSpPr txBox="1"/>
          <p:nvPr/>
        </p:nvSpPr>
        <p:spPr>
          <a:xfrm>
            <a:off x="1113054" y="7153516"/>
            <a:ext cx="962822" cy="20621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25C6DED-2990-4EF1-8E66-EE264F4E0545}"/>
              </a:ext>
            </a:extLst>
          </p:cNvPr>
          <p:cNvSpPr txBox="1"/>
          <p:nvPr/>
        </p:nvSpPr>
        <p:spPr>
          <a:xfrm>
            <a:off x="3301145" y="7161168"/>
            <a:ext cx="1089023" cy="20621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BB9079D-521D-4BEB-BE54-93AC907942DC}"/>
              </a:ext>
            </a:extLst>
          </p:cNvPr>
          <p:cNvSpPr txBox="1"/>
          <p:nvPr/>
        </p:nvSpPr>
        <p:spPr>
          <a:xfrm>
            <a:off x="5773458" y="3652341"/>
            <a:ext cx="1043435" cy="20621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3490DF5-135B-47D1-955D-7997FC29241B}"/>
              </a:ext>
            </a:extLst>
          </p:cNvPr>
          <p:cNvSpPr txBox="1"/>
          <p:nvPr/>
        </p:nvSpPr>
        <p:spPr>
          <a:xfrm>
            <a:off x="3217909" y="3647184"/>
            <a:ext cx="1043433" cy="20621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BA18F9-DE5D-4655-9C21-B699F09095C6}"/>
              </a:ext>
            </a:extLst>
          </p:cNvPr>
          <p:cNvSpPr txBox="1"/>
          <p:nvPr/>
        </p:nvSpPr>
        <p:spPr>
          <a:xfrm>
            <a:off x="1024761" y="614754"/>
            <a:ext cx="962822" cy="2062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ED63BBA-E876-4063-B50C-010031F3F025}"/>
              </a:ext>
            </a:extLst>
          </p:cNvPr>
          <p:cNvSpPr txBox="1"/>
          <p:nvPr/>
        </p:nvSpPr>
        <p:spPr>
          <a:xfrm>
            <a:off x="3138075" y="612131"/>
            <a:ext cx="1089023" cy="2062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D9BFC-CF8E-4F2A-99C8-24AF6CE13016}"/>
              </a:ext>
            </a:extLst>
          </p:cNvPr>
          <p:cNvSpPr txBox="1"/>
          <p:nvPr/>
        </p:nvSpPr>
        <p:spPr>
          <a:xfrm>
            <a:off x="1554162" y="275661"/>
            <a:ext cx="6046341" cy="2580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>
                <a:latin typeface="Calibri"/>
                <a:cs typeface="Calibri"/>
              </a:rPr>
              <a:t>Business Curriculum- Learning Journey 2022-23 </a:t>
            </a:r>
            <a:endParaRPr lang="en-GB" b="1" u="sng" dirty="0">
              <a:cs typeface="Calibri" panose="020F0502020204030204" pitchFamily="34" charset="0"/>
            </a:endParaRPr>
          </a:p>
        </p:txBody>
      </p:sp>
      <p:sp>
        <p:nvSpPr>
          <p:cNvPr id="112" name="Flowchart: Process 111">
            <a:extLst>
              <a:ext uri="{FF2B5EF4-FFF2-40B4-BE49-F238E27FC236}">
                <a16:creationId xmlns:a16="http://schemas.microsoft.com/office/drawing/2014/main" id="{E6CDE359-69CA-432F-AEF0-56A328AAC093}"/>
              </a:ext>
            </a:extLst>
          </p:cNvPr>
          <p:cNvSpPr/>
          <p:nvPr/>
        </p:nvSpPr>
        <p:spPr>
          <a:xfrm>
            <a:off x="7450216" y="3340682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86F5829-0C7F-4AC6-AAC4-9AA9113A47E7}"/>
              </a:ext>
            </a:extLst>
          </p:cNvPr>
          <p:cNvSpPr txBox="1"/>
          <p:nvPr/>
        </p:nvSpPr>
        <p:spPr>
          <a:xfrm>
            <a:off x="2322324" y="15075751"/>
            <a:ext cx="253408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What are the attributes of an Entrepreneur?</a:t>
            </a: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Risk &amp; Reward for Enterprise (R067)</a:t>
            </a:r>
            <a:endParaRPr lang="en-GB" sz="1200">
              <a:solidFill>
                <a:srgbClr val="C00000"/>
              </a:solidFill>
              <a:cs typeface="Calibri"/>
            </a:endParaRPr>
          </a:p>
          <a:p>
            <a:r>
              <a:rPr lang="en-GB" sz="1200" dirty="0">
                <a:latin typeface="Calibri"/>
                <a:cs typeface="Calibri"/>
              </a:rPr>
              <a:t>What is a business</a:t>
            </a:r>
          </a:p>
          <a:p>
            <a:r>
              <a:rPr lang="en-GB" sz="1200" dirty="0">
                <a:latin typeface="Calibri"/>
                <a:cs typeface="Calibri"/>
              </a:rPr>
              <a:t>What are the objectives of a business</a:t>
            </a:r>
          </a:p>
          <a:p>
            <a:r>
              <a:rPr lang="en-GB" sz="1200" dirty="0">
                <a:latin typeface="Calibri"/>
                <a:cs typeface="Calibri"/>
              </a:rPr>
              <a:t>Characteristics of successful entrepreneurs</a:t>
            </a:r>
          </a:p>
          <a:p>
            <a:r>
              <a:rPr lang="en-GB" sz="1200" dirty="0">
                <a:latin typeface="Calibri"/>
                <a:cs typeface="Calibri"/>
              </a:rPr>
              <a:t>Rewards for risk taking</a:t>
            </a:r>
          </a:p>
          <a:p>
            <a:r>
              <a:rPr lang="en-GB" sz="1200" dirty="0">
                <a:latin typeface="Calibri"/>
                <a:cs typeface="Calibri"/>
              </a:rPr>
              <a:t>Drawbacks of risk taking</a:t>
            </a:r>
          </a:p>
          <a:p>
            <a:r>
              <a:rPr lang="en-GB" sz="1200" dirty="0">
                <a:latin typeface="Calibri"/>
                <a:cs typeface="Calibri"/>
              </a:rPr>
              <a:t>Assessment 1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8A56910-8466-48C6-847E-14739EFB264C}"/>
              </a:ext>
            </a:extLst>
          </p:cNvPr>
          <p:cNvSpPr txBox="1"/>
          <p:nvPr/>
        </p:nvSpPr>
        <p:spPr>
          <a:xfrm>
            <a:off x="656233" y="11242103"/>
            <a:ext cx="226446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How does a business create a marketing strategy?</a:t>
            </a:r>
            <a:endParaRPr lang="en-US" sz="1200">
              <a:cs typeface="Calibri"/>
            </a:endParaRP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Creating a marketing mix (R067)</a:t>
            </a:r>
            <a:endParaRPr lang="en-GB" sz="120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Product Life Cycle</a:t>
            </a:r>
            <a:endParaRPr lang="en-GB" sz="1200"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Customer Feedback Techniques</a:t>
            </a:r>
            <a:endParaRPr lang="en-GB" sz="1200"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Pricing strategies</a:t>
            </a:r>
            <a:endParaRPr lang="en-GB" sz="1200"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Assessment 4</a:t>
            </a:r>
            <a:endParaRPr lang="en-GB" sz="1200">
              <a:cs typeface="Calibri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11BDF97-A353-4B73-A398-23791CA1B456}"/>
              </a:ext>
            </a:extLst>
          </p:cNvPr>
          <p:cNvSpPr txBox="1"/>
          <p:nvPr/>
        </p:nvSpPr>
        <p:spPr>
          <a:xfrm>
            <a:off x="5400369" y="11296845"/>
            <a:ext cx="223812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Calibri"/>
                <a:cs typeface="Calibri"/>
              </a:rPr>
              <a:t>Why is financial viability key to business success?</a:t>
            </a:r>
          </a:p>
          <a:p>
            <a:pPr algn="ctr"/>
            <a:r>
              <a:rPr lang="en-US" sz="1200" b="1" u="sng" dirty="0">
                <a:solidFill>
                  <a:srgbClr val="C00000"/>
                </a:solidFill>
                <a:latin typeface="Calibri"/>
                <a:cs typeface="Calibri"/>
              </a:rPr>
              <a:t>Financial viability of a Product (</a:t>
            </a:r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R067</a:t>
            </a:r>
            <a:r>
              <a:rPr lang="en-US" sz="1200" b="1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200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US" sz="1200" dirty="0">
                <a:latin typeface="Calibri"/>
                <a:cs typeface="Calibri"/>
              </a:rPr>
              <a:t>Fixed &amp; Variable Costs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Revenue, Profits, Losses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Break Even Analysis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Importance of Cash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Assessment 3</a:t>
            </a:r>
            <a:endParaRPr lang="en-GB" sz="1200">
              <a:latin typeface="Calibri"/>
              <a:cs typeface="Calibri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443ED04-5424-4369-A16F-1FACAFBD7FB8}"/>
              </a:ext>
            </a:extLst>
          </p:cNvPr>
          <p:cNvSpPr txBox="1"/>
          <p:nvPr/>
        </p:nvSpPr>
        <p:spPr>
          <a:xfrm>
            <a:off x="620315" y="7493934"/>
            <a:ext cx="214419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What are the key components of business planning?</a:t>
            </a: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Considerations when starting a Business (R068)</a:t>
            </a:r>
            <a:endParaRPr lang="en-GB" sz="1200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Types of ownership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Sources of finance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Types of external support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Assessment 5</a:t>
            </a:r>
            <a:endParaRPr lang="en-US" sz="1200" dirty="0">
              <a:cs typeface="Calibri" panose="020F050202020403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7EAF3FE-ECE5-4BDD-BF4F-53D582832961}"/>
              </a:ext>
            </a:extLst>
          </p:cNvPr>
          <p:cNvSpPr txBox="1"/>
          <p:nvPr/>
        </p:nvSpPr>
        <p:spPr>
          <a:xfrm>
            <a:off x="2755483" y="7496173"/>
            <a:ext cx="22381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What are the key factors which result in a successful business?</a:t>
            </a:r>
            <a:endParaRPr lang="en-US" sz="1200" dirty="0">
              <a:latin typeface="Calibri"/>
              <a:cs typeface="Calibri"/>
            </a:endParaRPr>
          </a:p>
          <a:p>
            <a:pPr algn="ctr"/>
            <a:r>
              <a:rPr lang="en-US" sz="1200" b="1" u="sng" dirty="0">
                <a:solidFill>
                  <a:srgbClr val="C00000"/>
                </a:solidFill>
                <a:latin typeface="Calibri"/>
                <a:cs typeface="Calibri"/>
              </a:rPr>
              <a:t>Design a business proposal (R068</a:t>
            </a:r>
            <a:r>
              <a:rPr lang="en-US" sz="1200" dirty="0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Task 1 – Complete market research to aid decisions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Task 2 – Identify a customer profile </a:t>
            </a:r>
            <a:endParaRPr lang="en-US" sz="1200" dirty="0">
              <a:cs typeface="Calibri" panose="020F050202020403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DB0C846-9E73-48C5-9204-B462A161580D}"/>
              </a:ext>
            </a:extLst>
          </p:cNvPr>
          <p:cNvSpPr txBox="1"/>
          <p:nvPr/>
        </p:nvSpPr>
        <p:spPr>
          <a:xfrm>
            <a:off x="2664631" y="3986551"/>
            <a:ext cx="2295305" cy="20774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How can a new start up secure funding from investors </a:t>
            </a:r>
            <a:endParaRPr lang="en-US" sz="1200">
              <a:cs typeface="Calibri" panose="020F0502020204030204" pitchFamily="34" charset="0"/>
            </a:endParaRP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Market Pitch of a business proposal (R069)</a:t>
            </a:r>
            <a:endParaRPr lang="en-US" sz="1200" u="sng">
              <a:solidFill>
                <a:srgbClr val="C00000"/>
              </a:solidFill>
              <a:cs typeface="Calibri"/>
            </a:endParaRPr>
          </a:p>
          <a:p>
            <a:pPr algn="ctr"/>
            <a:endParaRPr lang="en-GB" sz="1200" b="1" u="sng" dirty="0">
              <a:cs typeface="Calibri" panose="020F0502020204030204" pitchFamily="34" charset="0"/>
            </a:endParaRPr>
          </a:p>
          <a:p>
            <a:r>
              <a:rPr lang="en-US" sz="1200" dirty="0">
                <a:latin typeface="Calibri"/>
                <a:cs typeface="Calibri"/>
              </a:rPr>
              <a:t>Task 1 – Developing a brand</a:t>
            </a:r>
            <a:r>
              <a:rPr lang="en-GB" sz="1200" dirty="0">
                <a:latin typeface="Calibri"/>
                <a:cs typeface="Calibri"/>
              </a:rPr>
              <a:t> </a:t>
            </a:r>
            <a:endParaRPr lang="en-GB" sz="1200"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2 – Create a promotional campaign for your trainers</a:t>
            </a:r>
            <a:endParaRPr lang="en-GB" sz="1200" dirty="0">
              <a:latin typeface="Calibri"/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3 – Develop a pitch for your proposal</a:t>
            </a:r>
          </a:p>
          <a:p>
            <a:pPr algn="ctr"/>
            <a:endParaRPr lang="en-US" sz="900">
              <a:cs typeface="Calibri" panose="020F050202020403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4ECADBF-C154-4DC9-99BD-45B7D49F6A79}"/>
              </a:ext>
            </a:extLst>
          </p:cNvPr>
          <p:cNvSpPr txBox="1"/>
          <p:nvPr/>
        </p:nvSpPr>
        <p:spPr>
          <a:xfrm>
            <a:off x="498816" y="882422"/>
            <a:ext cx="193862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Consolidation for R067 – External Examination.</a:t>
            </a:r>
            <a:endParaRPr lang="en-US" sz="1200"/>
          </a:p>
          <a:p>
            <a:r>
              <a:rPr lang="en-GB" sz="1200" b="1" dirty="0">
                <a:latin typeface="Calibri"/>
                <a:cs typeface="Calibri"/>
              </a:rPr>
              <a:t>Revision:</a:t>
            </a:r>
            <a:endParaRPr lang="en-GB" sz="1200" b="1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latin typeface="Calibri"/>
                <a:cs typeface="Calibri"/>
              </a:rPr>
              <a:t>Risk and reward for enterprise</a:t>
            </a:r>
            <a:endParaRPr lang="en-GB" sz="12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Market research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Financial viability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8CC7B1-5695-48C0-9B0F-1A79DAA4F22D}"/>
              </a:ext>
            </a:extLst>
          </p:cNvPr>
          <p:cNvSpPr txBox="1"/>
          <p:nvPr/>
        </p:nvSpPr>
        <p:spPr>
          <a:xfrm>
            <a:off x="2660331" y="987877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dirty="0">
                <a:latin typeface="Calibri"/>
                <a:cs typeface="Calibri"/>
              </a:rPr>
              <a:t>Consolidation for R067 – External Examination.</a:t>
            </a:r>
            <a:endParaRPr lang="en-GB" sz="1200" b="1" dirty="0">
              <a:cs typeface="Calibri"/>
            </a:endParaRPr>
          </a:p>
          <a:p>
            <a:r>
              <a:rPr lang="en-GB" sz="1200" b="1" dirty="0">
                <a:latin typeface="Calibri"/>
                <a:cs typeface="Calibri"/>
              </a:rPr>
              <a:t>Revision &amp; Exam:</a:t>
            </a:r>
            <a:endParaRPr lang="en-GB" sz="1200" b="1" dirty="0"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GB" sz="1200" dirty="0">
                <a:latin typeface="Calibri"/>
                <a:cs typeface="Calibri"/>
              </a:rPr>
              <a:t>Marketing mix</a:t>
            </a:r>
          </a:p>
          <a:p>
            <a:pPr marL="285750" indent="-285750">
              <a:buFont typeface="Arial,Sans-Serif"/>
              <a:buChar char="•"/>
            </a:pPr>
            <a:r>
              <a:rPr lang="en-GB" sz="1200" dirty="0">
                <a:latin typeface="Calibri"/>
                <a:cs typeface="Calibri"/>
              </a:rPr>
              <a:t>Starting and running an enterprise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CA54452-3C08-42D8-A4F2-9B0DF78E2F32}"/>
              </a:ext>
            </a:extLst>
          </p:cNvPr>
          <p:cNvSpPr/>
          <p:nvPr/>
        </p:nvSpPr>
        <p:spPr>
          <a:xfrm>
            <a:off x="6028057" y="13324496"/>
            <a:ext cx="1962663" cy="1711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54EB11A-6D38-48B2-BBCB-39B215E35B99}"/>
              </a:ext>
            </a:extLst>
          </p:cNvPr>
          <p:cNvSpPr/>
          <p:nvPr/>
        </p:nvSpPr>
        <p:spPr>
          <a:xfrm>
            <a:off x="6335596" y="5816741"/>
            <a:ext cx="1738036" cy="16250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9E1C83-683E-4A6E-A978-72A518271D1D}"/>
              </a:ext>
            </a:extLst>
          </p:cNvPr>
          <p:cNvSpPr txBox="1"/>
          <p:nvPr/>
        </p:nvSpPr>
        <p:spPr>
          <a:xfrm>
            <a:off x="2968191" y="11239498"/>
            <a:ext cx="22381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How does a business create a marketing strategy?</a:t>
            </a:r>
            <a:endParaRPr lang="en-US" sz="1200" dirty="0">
              <a:cs typeface="Calibri"/>
            </a:endParaRP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Creating a marketing mix (R067)</a:t>
            </a:r>
            <a:endParaRPr lang="en-GB" sz="1200" dirty="0">
              <a:solidFill>
                <a:srgbClr val="C00000"/>
              </a:solidFill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4 Ps of Marketing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Creating a marketing mix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Types of advertising media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Sales Techniques</a:t>
            </a:r>
          </a:p>
          <a:p>
            <a:pPr algn="ctr"/>
            <a:endParaRPr lang="en-US" sz="120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459F194-196B-44B1-8E0C-5C4A0CD7CB87}"/>
              </a:ext>
            </a:extLst>
          </p:cNvPr>
          <p:cNvSpPr txBox="1"/>
          <p:nvPr/>
        </p:nvSpPr>
        <p:spPr>
          <a:xfrm>
            <a:off x="5172523" y="7496172"/>
            <a:ext cx="22381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Calibri"/>
                <a:cs typeface="Calibri"/>
              </a:rPr>
              <a:t>Is product differentiation key in a competitive market?</a:t>
            </a:r>
          </a:p>
          <a:p>
            <a:pPr algn="ctr"/>
            <a:r>
              <a:rPr lang="en-US" sz="1200" b="1" u="sng" dirty="0">
                <a:solidFill>
                  <a:srgbClr val="C00000"/>
                </a:solidFill>
                <a:latin typeface="Calibri"/>
                <a:cs typeface="Calibri"/>
              </a:rPr>
              <a:t>Design a business proposal (R068)</a:t>
            </a:r>
            <a:endParaRPr lang="en-US" sz="1200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US" sz="1200" dirty="0">
                <a:latin typeface="Calibri"/>
                <a:cs typeface="Calibri"/>
              </a:rPr>
              <a:t>Task 3 – Produce a design proposal</a:t>
            </a:r>
          </a:p>
          <a:p>
            <a:pPr algn="ctr"/>
            <a:r>
              <a:rPr lang="en-US" sz="1200" dirty="0">
                <a:latin typeface="Calibri"/>
                <a:cs typeface="Calibri"/>
              </a:rPr>
              <a:t>Task 4 – Develop a product proposal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200642D-CF25-499F-B970-9A3BCDF29977}"/>
              </a:ext>
            </a:extLst>
          </p:cNvPr>
          <p:cNvSpPr txBox="1"/>
          <p:nvPr/>
        </p:nvSpPr>
        <p:spPr>
          <a:xfrm>
            <a:off x="620355" y="3989254"/>
            <a:ext cx="190799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What constitutes a USP in product Development</a:t>
            </a:r>
            <a:endParaRPr lang="en-US" sz="1200">
              <a:cs typeface="Calibri"/>
            </a:endParaRP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Market Pitch of a business proposal (R069)</a:t>
            </a:r>
            <a:endParaRPr lang="en-US" sz="1200">
              <a:solidFill>
                <a:srgbClr val="C00000"/>
              </a:solidFill>
              <a:cs typeface="Calibri"/>
            </a:endParaRPr>
          </a:p>
          <a:p>
            <a:endParaRPr lang="en-US" sz="1200" dirty="0">
              <a:solidFill>
                <a:srgbClr val="C00000"/>
              </a:solidFill>
              <a:latin typeface="Calibri"/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4 – Pitch your business proposal to an audience</a:t>
            </a:r>
            <a:endParaRPr lang="en-GB" sz="1200" dirty="0">
              <a:latin typeface="Calibri"/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5 – Reflect on your pitch and brand</a:t>
            </a: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9FF0A10-6FF7-BB4F-9025-EF305521C960}"/>
              </a:ext>
            </a:extLst>
          </p:cNvPr>
          <p:cNvSpPr/>
          <p:nvPr/>
        </p:nvSpPr>
        <p:spPr>
          <a:xfrm>
            <a:off x="7916511" y="14431963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B4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2" name="TextBox 53">
            <a:extLst>
              <a:ext uri="{FF2B5EF4-FFF2-40B4-BE49-F238E27FC236}">
                <a16:creationId xmlns:a16="http://schemas.microsoft.com/office/drawing/2014/main" id="{FD57A4A2-F48F-1D43-9B39-F49B04CDA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821" y="14735175"/>
            <a:ext cx="1319213" cy="91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9</a:t>
            </a:r>
          </a:p>
        </p:txBody>
      </p:sp>
      <p:sp>
        <p:nvSpPr>
          <p:cNvPr id="15373" name="TextBox 52">
            <a:extLst>
              <a:ext uri="{FF2B5EF4-FFF2-40B4-BE49-F238E27FC236}">
                <a16:creationId xmlns:a16="http://schemas.microsoft.com/office/drawing/2014/main" id="{B8B4215D-55E4-F14E-B395-F05E0E8A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1257" y="14582775"/>
            <a:ext cx="1196975" cy="25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111" name="Flowchart: Process 110">
            <a:extLst>
              <a:ext uri="{FF2B5EF4-FFF2-40B4-BE49-F238E27FC236}">
                <a16:creationId xmlns:a16="http://schemas.microsoft.com/office/drawing/2014/main" id="{00FD50DE-53F7-4629-8CA1-E77C0FB91AD7}"/>
              </a:ext>
            </a:extLst>
          </p:cNvPr>
          <p:cNvSpPr/>
          <p:nvPr/>
        </p:nvSpPr>
        <p:spPr>
          <a:xfrm rot="-5400000">
            <a:off x="403209" y="15786683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016D4C-6A17-45E8-BE92-933E109B1E88}"/>
              </a:ext>
            </a:extLst>
          </p:cNvPr>
          <p:cNvSpPr/>
          <p:nvPr/>
        </p:nvSpPr>
        <p:spPr>
          <a:xfrm>
            <a:off x="2106395" y="15173290"/>
            <a:ext cx="104378" cy="16454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9CD0894-9646-4EA7-8B23-6EE36C9CBE78}"/>
              </a:ext>
            </a:extLst>
          </p:cNvPr>
          <p:cNvSpPr/>
          <p:nvPr/>
        </p:nvSpPr>
        <p:spPr>
          <a:xfrm>
            <a:off x="4891246" y="15195548"/>
            <a:ext cx="88495" cy="15659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DF9ABA8-E394-4866-B5D1-4BC1A639F52A}"/>
              </a:ext>
            </a:extLst>
          </p:cNvPr>
          <p:cNvSpPr/>
          <p:nvPr/>
        </p:nvSpPr>
        <p:spPr>
          <a:xfrm>
            <a:off x="5137037" y="11302998"/>
            <a:ext cx="72612" cy="1279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0627488-4C76-4117-8143-3745B0036C74}"/>
              </a:ext>
            </a:extLst>
          </p:cNvPr>
          <p:cNvSpPr/>
          <p:nvPr/>
        </p:nvSpPr>
        <p:spPr>
          <a:xfrm>
            <a:off x="2832169" y="11236272"/>
            <a:ext cx="88495" cy="13911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A4A2C44-988C-4872-A86C-85325BB0217C}"/>
              </a:ext>
            </a:extLst>
          </p:cNvPr>
          <p:cNvSpPr/>
          <p:nvPr/>
        </p:nvSpPr>
        <p:spPr>
          <a:xfrm>
            <a:off x="4886563" y="7556310"/>
            <a:ext cx="104379" cy="14865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9F1D1D-9C9C-436A-97E3-62BB46757722}"/>
              </a:ext>
            </a:extLst>
          </p:cNvPr>
          <p:cNvSpPr/>
          <p:nvPr/>
        </p:nvSpPr>
        <p:spPr>
          <a:xfrm>
            <a:off x="2625929" y="7667623"/>
            <a:ext cx="56730" cy="13752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48F8C27-BDA4-451E-80DD-C9A8D94D2ED6}"/>
              </a:ext>
            </a:extLst>
          </p:cNvPr>
          <p:cNvSpPr/>
          <p:nvPr/>
        </p:nvSpPr>
        <p:spPr>
          <a:xfrm flipH="1">
            <a:off x="5097760" y="3971966"/>
            <a:ext cx="65795" cy="15818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AA7112C-914F-4027-B7F5-8E2CD48AA2F1}"/>
              </a:ext>
            </a:extLst>
          </p:cNvPr>
          <p:cNvSpPr/>
          <p:nvPr/>
        </p:nvSpPr>
        <p:spPr>
          <a:xfrm>
            <a:off x="2499300" y="3981447"/>
            <a:ext cx="56730" cy="15659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EA5E4B-7DC4-4819-82DB-23BF7CB5153F}"/>
              </a:ext>
            </a:extLst>
          </p:cNvPr>
          <p:cNvSpPr/>
          <p:nvPr/>
        </p:nvSpPr>
        <p:spPr>
          <a:xfrm>
            <a:off x="2526534" y="821192"/>
            <a:ext cx="43116" cy="15410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721E987-25AE-47D0-B624-A55F604D8E48}"/>
              </a:ext>
            </a:extLst>
          </p:cNvPr>
          <p:cNvSpPr/>
          <p:nvPr/>
        </p:nvSpPr>
        <p:spPr>
          <a:xfrm rot="5400000">
            <a:off x="6992065" y="13226642"/>
            <a:ext cx="88495" cy="16772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DB74BF-6CC4-4623-A66D-E98D87EA63F8}"/>
              </a:ext>
            </a:extLst>
          </p:cNvPr>
          <p:cNvSpPr txBox="1"/>
          <p:nvPr/>
        </p:nvSpPr>
        <p:spPr>
          <a:xfrm>
            <a:off x="5308460" y="14814185"/>
            <a:ext cx="1183205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b="1" dirty="0"/>
              <a:t>Summer Term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B8E38F6-5450-4633-8C62-DA6D4EA5F9B9}"/>
              </a:ext>
            </a:extLst>
          </p:cNvPr>
          <p:cNvSpPr/>
          <p:nvPr/>
        </p:nvSpPr>
        <p:spPr>
          <a:xfrm rot="5400000">
            <a:off x="1453458" y="9504044"/>
            <a:ext cx="104378" cy="15183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A162A72-1F38-49E2-9936-B784AEA86ADE}"/>
              </a:ext>
            </a:extLst>
          </p:cNvPr>
          <p:cNvSpPr txBox="1"/>
          <p:nvPr/>
        </p:nvSpPr>
        <p:spPr>
          <a:xfrm>
            <a:off x="1143820" y="10803333"/>
            <a:ext cx="975620" cy="20621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DED50CC-D667-4E7C-B4F4-97E31666E312}"/>
              </a:ext>
            </a:extLst>
          </p:cNvPr>
          <p:cNvSpPr/>
          <p:nvPr/>
        </p:nvSpPr>
        <p:spPr>
          <a:xfrm rot="5400000">
            <a:off x="7014088" y="62102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4808A0B-1A59-46D0-AE11-CA2907EE80F6}"/>
              </a:ext>
            </a:extLst>
          </p:cNvPr>
          <p:cNvSpPr txBox="1"/>
          <p:nvPr/>
        </p:nvSpPr>
        <p:spPr>
          <a:xfrm>
            <a:off x="5680840" y="7159117"/>
            <a:ext cx="1056143" cy="20621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A227765-729A-45F3-A26A-20DBF64AC99F}"/>
              </a:ext>
            </a:extLst>
          </p:cNvPr>
          <p:cNvSpPr/>
          <p:nvPr/>
        </p:nvSpPr>
        <p:spPr>
          <a:xfrm rot="5400000">
            <a:off x="1316797" y="2846610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08AAAD5-9ABB-4A70-A9C9-D3AF5430E4B9}"/>
              </a:ext>
            </a:extLst>
          </p:cNvPr>
          <p:cNvSpPr txBox="1"/>
          <p:nvPr/>
        </p:nvSpPr>
        <p:spPr>
          <a:xfrm>
            <a:off x="918946" y="3651903"/>
            <a:ext cx="975620" cy="2062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BFD53-7237-4BA1-B421-7B16639CA921}"/>
              </a:ext>
            </a:extLst>
          </p:cNvPr>
          <p:cNvSpPr txBox="1"/>
          <p:nvPr/>
        </p:nvSpPr>
        <p:spPr>
          <a:xfrm>
            <a:off x="5027192" y="15132424"/>
            <a:ext cx="301460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latin typeface="Calibri"/>
                <a:cs typeface="Calibri"/>
              </a:rPr>
              <a:t>Why is market research fundamental for a successful enterprise?</a:t>
            </a:r>
          </a:p>
          <a:p>
            <a:pPr algn="ctr"/>
            <a:r>
              <a:rPr lang="en-GB" sz="1200" b="1" u="sng" dirty="0">
                <a:solidFill>
                  <a:srgbClr val="C00000"/>
                </a:solidFill>
                <a:latin typeface="Calibri"/>
                <a:cs typeface="Calibri"/>
              </a:rPr>
              <a:t>Market Research &amp; Target Market (R067)</a:t>
            </a:r>
            <a:endParaRPr lang="en-GB" sz="1200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GB" sz="1200" dirty="0">
                <a:latin typeface="Calibri"/>
                <a:cs typeface="Calibri"/>
              </a:rPr>
              <a:t>Purpose of market research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Primary Research, Secondary Research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Types of Data, Market Segmentation and all of the benefits.</a:t>
            </a:r>
          </a:p>
          <a:p>
            <a:pPr algn="ctr"/>
            <a:r>
              <a:rPr lang="en-GB" sz="1200" dirty="0">
                <a:latin typeface="Calibri"/>
                <a:cs typeface="Calibri"/>
              </a:rPr>
              <a:t>Assessment 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1AD7E6F-E255-4042-A3A7-4AA855EA2F65}"/>
              </a:ext>
            </a:extLst>
          </p:cNvPr>
          <p:cNvSpPr txBox="1"/>
          <p:nvPr/>
        </p:nvSpPr>
        <p:spPr>
          <a:xfrm>
            <a:off x="5302432" y="3966154"/>
            <a:ext cx="261113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dirty="0">
                <a:latin typeface="Calibri"/>
                <a:cs typeface="Calibri"/>
              </a:rPr>
              <a:t>How can a business measure financial success?</a:t>
            </a:r>
            <a:endParaRPr lang="en-US" sz="1200" b="1" u="sng">
              <a:latin typeface="Calibri"/>
              <a:cs typeface="Calibri"/>
            </a:endParaRPr>
          </a:p>
          <a:p>
            <a:pPr algn="ctr"/>
            <a:r>
              <a:rPr lang="en-US" sz="1200" b="1" u="sng" dirty="0">
                <a:solidFill>
                  <a:srgbClr val="C00000"/>
                </a:solidFill>
                <a:latin typeface="Calibri"/>
                <a:cs typeface="Calibri"/>
              </a:rPr>
              <a:t>Design a business proposal (R068 )</a:t>
            </a:r>
            <a:endParaRPr lang="en-US" sz="1200">
              <a:solidFill>
                <a:srgbClr val="C00000"/>
              </a:solidFill>
              <a:cs typeface="Calibri"/>
            </a:endParaRPr>
          </a:p>
          <a:p>
            <a:endParaRPr lang="en-US" sz="1200" dirty="0">
              <a:latin typeface="Calibri"/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5 – Review whether a business proposal is financially viable</a:t>
            </a:r>
            <a:endParaRPr lang="en-US" sz="1200">
              <a:cs typeface="Calibri"/>
            </a:endParaRPr>
          </a:p>
          <a:p>
            <a:r>
              <a:rPr lang="en-US" sz="1200" dirty="0">
                <a:latin typeface="Calibri"/>
                <a:cs typeface="Calibri"/>
              </a:rPr>
              <a:t>Task 6 – Review factors that may impact the success of the business proposal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3" ma:contentTypeDescription="Create a new document." ma:contentTypeScope="" ma:versionID="e72d1909073bdc72e7464ddec18c635b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0b8cb1236b4b04aa1e19da1f9376e2e1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5481FC5F-2A7C-4699-ADE1-9BDE2ADA9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089515-7127-4F4D-98A7-EB04E3777B62}"/>
</file>

<file path=customXml/itemProps3.xml><?xml version="1.0" encoding="utf-8"?>
<ds:datastoreItem xmlns:ds="http://schemas.openxmlformats.org/officeDocument/2006/customXml" ds:itemID="{17FA1FDD-4021-4EC6-9216-9E12C8FE9B1F}">
  <ds:schemaRefs>
    <ds:schemaRef ds:uri="4f4922b8-a387-4a1b-96f5-c3355895938b"/>
    <ds:schemaRef ds:uri="e89eb65d-0aa8-499c-b74c-381231685c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revision>204</cp:revision>
  <cp:lastPrinted>2020-02-16T00:04:46Z</cp:lastPrinted>
  <dcterms:created xsi:type="dcterms:W3CDTF">2018-02-08T08:28:53Z</dcterms:created>
  <dcterms:modified xsi:type="dcterms:W3CDTF">2022-07-19T08:46:41Z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