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04" r:id="rId3"/>
    <p:sldId id="258" r:id="rId4"/>
    <p:sldId id="297" r:id="rId5"/>
    <p:sldId id="259" r:id="rId6"/>
    <p:sldId id="298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9" r:id="rId21"/>
    <p:sldId id="300" r:id="rId22"/>
    <p:sldId id="301" r:id="rId23"/>
    <p:sldId id="302" r:id="rId24"/>
    <p:sldId id="303" r:id="rId25"/>
    <p:sldId id="276" r:id="rId26"/>
    <p:sldId id="277" r:id="rId27"/>
    <p:sldId id="278" r:id="rId28"/>
    <p:sldId id="279" r:id="rId29"/>
    <p:sldId id="280" r:id="rId30"/>
    <p:sldId id="281" r:id="rId31"/>
    <p:sldId id="283" r:id="rId32"/>
    <p:sldId id="282" r:id="rId33"/>
    <p:sldId id="296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8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8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3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9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2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24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3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61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17E78-F7FD-4A45-A78A-1A284922429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70AAC-C5F9-44E9-AD26-096C0C13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9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rilledCheese BTN" panose="020B06040604020402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9090" y="182305"/>
            <a:ext cx="10278233" cy="6655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090" y="1115191"/>
            <a:ext cx="11753658" cy="1278566"/>
          </a:xfrm>
        </p:spPr>
        <p:txBody>
          <a:bodyPr>
            <a:noAutofit/>
          </a:bodyPr>
          <a:lstStyle/>
          <a:p>
            <a:r>
              <a:rPr lang="en-GB" sz="8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Introduction to Python</a:t>
            </a:r>
            <a:br>
              <a:rPr lang="en-GB" sz="8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</a:rPr>
            </a:br>
            <a:r>
              <a:rPr lang="en-GB" sz="8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Programming</a:t>
            </a:r>
            <a:endParaRPr lang="en-GB" sz="80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335" y="3326642"/>
            <a:ext cx="2575413" cy="340771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027119" y="3982643"/>
            <a:ext cx="6197600" cy="126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="1" dirty="0">
                <a:latin typeface="VAGRounded BT" panose="020F0702020204020204" pitchFamily="34" charset="0"/>
              </a:rPr>
              <a:t>Part 2</a:t>
            </a:r>
            <a:r>
              <a:rPr lang="en-GB" sz="6000" b="1" dirty="0" smtClean="0">
                <a:latin typeface="VAGRounded BT" panose="020F0702020204020204" pitchFamily="34" charset="0"/>
              </a:rPr>
              <a:t>: </a:t>
            </a:r>
            <a:r>
              <a:rPr lang="en-GB" sz="6000" b="1" dirty="0">
                <a:latin typeface="VAGRounded BT" panose="020F0702020204020204" pitchFamily="34" charset="0"/>
              </a:rPr>
              <a:t>Using Variables</a:t>
            </a:r>
          </a:p>
        </p:txBody>
      </p:sp>
    </p:spTree>
    <p:extLst>
      <p:ext uri="{BB962C8B-B14F-4D97-AF65-F5344CB8AC3E}">
        <p14:creationId xmlns:p14="http://schemas.microsoft.com/office/powerpoint/2010/main" val="227341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3: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596782"/>
              </p:ext>
            </p:extLst>
          </p:nvPr>
        </p:nvGraphicFramePr>
        <p:xfrm>
          <a:off x="838200" y="2285252"/>
          <a:ext cx="10515600" cy="4115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/>
                <a:gridCol w="3505200"/>
                <a:gridCol w="3505200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3597388"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800" dirty="0" smtClean="0"/>
                    </a:p>
                    <a:p>
                      <a:pPr algn="l"/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points</a:t>
                      </a:r>
                      <a:r>
                        <a:rPr lang="en-GB" sz="2800" baseline="0" dirty="0" smtClean="0"/>
                        <a:t> = 256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OUTPUT: points</a:t>
                      </a:r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949697"/>
            <a:ext cx="105156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Create a variable called </a:t>
            </a:r>
            <a:r>
              <a:rPr lang="en-GB" sz="2400" b="1" dirty="0" smtClean="0">
                <a:solidFill>
                  <a:srgbClr val="FFFF00"/>
                </a:solidFill>
              </a:rPr>
              <a:t>points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b="1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Store the integer </a:t>
            </a:r>
            <a:r>
              <a:rPr lang="en-GB" sz="2400" b="1" dirty="0" smtClean="0">
                <a:solidFill>
                  <a:srgbClr val="FFFF00"/>
                </a:solidFill>
              </a:rPr>
              <a:t>256</a:t>
            </a:r>
            <a:r>
              <a:rPr lang="en-GB" sz="2400" dirty="0" smtClean="0">
                <a:solidFill>
                  <a:srgbClr val="FFFF00"/>
                </a:solidFill>
              </a:rPr>
              <a:t> in it.</a:t>
            </a: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Print </a:t>
            </a:r>
            <a:r>
              <a:rPr lang="en-GB" sz="2400" b="1" dirty="0" smtClean="0">
                <a:solidFill>
                  <a:srgbClr val="FFFF00"/>
                </a:solidFill>
              </a:rPr>
              <a:t>points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75" t="44874" r="81647" b="36839"/>
          <a:stretch/>
        </p:blipFill>
        <p:spPr>
          <a:xfrm>
            <a:off x="8036418" y="3657600"/>
            <a:ext cx="2912528" cy="1130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6" y="64394"/>
            <a:ext cx="534072" cy="706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510" y="3141784"/>
            <a:ext cx="1850192" cy="29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8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3: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7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606991"/>
              </p:ext>
            </p:extLst>
          </p:nvPr>
        </p:nvGraphicFramePr>
        <p:xfrm>
          <a:off x="832834" y="2656306"/>
          <a:ext cx="1068839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518"/>
                <a:gridCol w="830687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Allocate data to a variable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Print the variable within a sentence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Output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</a:t>
                      </a:r>
                      <a:r>
                        <a:rPr lang="en-GB" sz="2400" baseline="0" dirty="0" smtClean="0"/>
                        <a:t> the example, notice how spaces have been created within the text so that the variable is made to look part of it.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2800" dirty="0" smtClean="0"/>
              <a:t>Skill 2: Combining variables and string in print statements</a:t>
            </a:r>
            <a:endParaRPr lang="en-GB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936977"/>
            <a:ext cx="6653221" cy="159372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Variables can be combined with string statements. </a:t>
            </a:r>
          </a:p>
          <a:p>
            <a:r>
              <a:rPr lang="en-GB" dirty="0" smtClean="0"/>
              <a:t>This is very useful when it comes to printing out information.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74" t="45428" r="77503" b="43489"/>
          <a:stretch/>
        </p:blipFill>
        <p:spPr>
          <a:xfrm>
            <a:off x="3600719" y="2701381"/>
            <a:ext cx="3890702" cy="73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574" t="31574" r="34275" b="40164"/>
          <a:stretch/>
        </p:blipFill>
        <p:spPr>
          <a:xfrm>
            <a:off x="3433293" y="3561084"/>
            <a:ext cx="6606229" cy="1036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772" t="75450" r="51644" b="9933"/>
          <a:stretch/>
        </p:blipFill>
        <p:spPr>
          <a:xfrm>
            <a:off x="3433293" y="4749121"/>
            <a:ext cx="5454339" cy="6471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37172" y="914348"/>
            <a:ext cx="3884054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 smtClean="0"/>
              <a:t>The + Symbol</a:t>
            </a:r>
          </a:p>
          <a:p>
            <a:r>
              <a:rPr lang="en-GB" sz="2000" dirty="0" smtClean="0"/>
              <a:t>Using the + symbol as shown below allows you to join together (concatenate) data and information.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6703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4</a:t>
            </a:r>
            <a:r>
              <a:rPr lang="en-GB" dirty="0" smtClean="0"/>
              <a:t>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193378"/>
              </p:ext>
            </p:extLst>
          </p:nvPr>
        </p:nvGraphicFramePr>
        <p:xfrm>
          <a:off x="321972" y="2285252"/>
          <a:ext cx="11513713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68490"/>
                <a:gridCol w="3360615"/>
                <a:gridCol w="4684608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3597388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variable = sports team</a:t>
                      </a:r>
                    </a:p>
                    <a:p>
                      <a:pPr algn="l"/>
                      <a:r>
                        <a:rPr lang="en-GB" sz="2800" dirty="0" smtClean="0"/>
                        <a:t>OUTPUT: variable</a:t>
                      </a:r>
                      <a:r>
                        <a:rPr lang="en-GB" sz="2800" baseline="0" dirty="0" smtClean="0"/>
                        <a:t> + is the greatest sports team in the world!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971" y="962950"/>
            <a:ext cx="11513713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Create a variable and store the name of your favourite sports team.</a:t>
            </a:r>
            <a:endParaRPr lang="en-GB" sz="2400" b="1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Print it within the following statement</a:t>
            </a:r>
            <a:r>
              <a:rPr lang="en-GB" sz="2400" b="1" dirty="0" smtClean="0">
                <a:solidFill>
                  <a:srgbClr val="FFFF00"/>
                </a:solidFill>
              </a:rPr>
              <a:t>: “[variable] is the greatest sports team in the world!”</a:t>
            </a:r>
            <a:endParaRPr lang="en-GB" sz="2400" dirty="0" smtClean="0">
              <a:solidFill>
                <a:srgbClr val="FFFF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574" t="29913" r="28945" b="39055"/>
          <a:stretch/>
        </p:blipFill>
        <p:spPr>
          <a:xfrm>
            <a:off x="7237046" y="4135188"/>
            <a:ext cx="4469850" cy="7111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6" y="64394"/>
            <a:ext cx="534072" cy="706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73" y="3212123"/>
            <a:ext cx="2876545" cy="29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2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4</a:t>
            </a:r>
            <a:r>
              <a:rPr lang="en-GB" dirty="0" smtClean="0"/>
              <a:t>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5</a:t>
            </a:r>
            <a:r>
              <a:rPr lang="en-GB" dirty="0" smtClean="0"/>
              <a:t>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403332"/>
              </p:ext>
            </p:extLst>
          </p:nvPr>
        </p:nvGraphicFramePr>
        <p:xfrm>
          <a:off x="321972" y="2285252"/>
          <a:ext cx="11513713" cy="44012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90929"/>
                <a:gridCol w="2936384"/>
                <a:gridCol w="5486400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3883138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800" dirty="0" smtClean="0"/>
                    </a:p>
                    <a:p>
                      <a:pPr algn="l"/>
                      <a:r>
                        <a:rPr lang="en-GB" sz="2400" dirty="0" smtClean="0"/>
                        <a:t>START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name = user INPUT( )</a:t>
                      </a:r>
                    </a:p>
                    <a:p>
                      <a:pPr algn="l"/>
                      <a:r>
                        <a:rPr lang="en-GB" sz="2400" baseline="0" dirty="0" smtClean="0"/>
                        <a:t>age = user INPUT( )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OUTPUT: Hello + name + , you are + age + years old</a:t>
                      </a:r>
                    </a:p>
                    <a:p>
                      <a:pPr algn="l"/>
                      <a:r>
                        <a:rPr lang="en-GB" sz="2400" dirty="0" smtClean="0"/>
                        <a:t>END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r>
                        <a:rPr lang="en-GB" sz="2800" dirty="0" smtClean="0"/>
                        <a:t>Or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971" y="959998"/>
            <a:ext cx="11513713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Create a variable and store your name in it.</a:t>
            </a: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Create a variable and store your age in it. </a:t>
            </a: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Print it within the following statement</a:t>
            </a:r>
            <a:r>
              <a:rPr lang="en-GB" sz="2400" b="1" dirty="0" smtClean="0">
                <a:solidFill>
                  <a:srgbClr val="FFFF00"/>
                </a:solidFill>
              </a:rPr>
              <a:t>: “Hello[name], you are [age] years old”</a:t>
            </a:r>
            <a:endParaRPr lang="en-GB" sz="2400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88272" y="112810"/>
            <a:ext cx="450760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/>
              <a:t>s</a:t>
            </a:r>
            <a:r>
              <a:rPr lang="en-GB" b="1" u="sng" dirty="0" smtClean="0"/>
              <a:t>tr( ) function</a:t>
            </a:r>
          </a:p>
          <a:p>
            <a:r>
              <a:rPr lang="en-GB" dirty="0" smtClean="0"/>
              <a:t>You can convert </a:t>
            </a:r>
            <a:r>
              <a:rPr lang="en-GB" b="1" dirty="0" smtClean="0"/>
              <a:t>integer</a:t>
            </a:r>
            <a:r>
              <a:rPr lang="en-GB" dirty="0" smtClean="0"/>
              <a:t> numbers stored within a variable into </a:t>
            </a:r>
            <a:r>
              <a:rPr lang="en-GB" b="1" dirty="0" smtClean="0"/>
              <a:t>string</a:t>
            </a:r>
            <a:r>
              <a:rPr lang="en-GB" dirty="0" smtClean="0"/>
              <a:t> using this command.</a:t>
            </a:r>
          </a:p>
          <a:p>
            <a:r>
              <a:rPr lang="en-GB" dirty="0" smtClean="0"/>
              <a:t>Alternatively add the integer with a comer.</a:t>
            </a:r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1376" t="25479" r="22827" b="41273"/>
          <a:stretch/>
        </p:blipFill>
        <p:spPr>
          <a:xfrm>
            <a:off x="6459827" y="3041115"/>
            <a:ext cx="5264311" cy="8225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1574" t="26587" r="31511" b="41272"/>
          <a:stretch/>
        </p:blipFill>
        <p:spPr>
          <a:xfrm>
            <a:off x="6459827" y="4710850"/>
            <a:ext cx="5298584" cy="9065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66" y="64394"/>
            <a:ext cx="534072" cy="706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49" y="3110522"/>
            <a:ext cx="2486661" cy="33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1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5</a:t>
            </a:r>
            <a:r>
              <a:rPr lang="en-GB" dirty="0" smtClean="0"/>
              <a:t>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08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4141"/>
              </p:ext>
            </p:extLst>
          </p:nvPr>
        </p:nvGraphicFramePr>
        <p:xfrm>
          <a:off x="832834" y="2656306"/>
          <a:ext cx="10688392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518"/>
                <a:gridCol w="830687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Input</a:t>
                      </a:r>
                      <a:r>
                        <a:rPr lang="en-GB" sz="2400" b="1" baseline="0" dirty="0" smtClean="0"/>
                        <a:t> information into a variable</a:t>
                      </a:r>
                      <a:endParaRPr lang="en-GB" sz="24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Print the variable within a sentence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Output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Within the input( ) function, you can write a statement to tell the user what you want them to input.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3200" dirty="0" smtClean="0"/>
              <a:t>Skill </a:t>
            </a:r>
            <a:r>
              <a:rPr lang="en-GB" sz="3200" dirty="0"/>
              <a:t>3</a:t>
            </a:r>
            <a:r>
              <a:rPr lang="en-GB" sz="3200" dirty="0" smtClean="0"/>
              <a:t>: Allowing a user to input data into a variable</a:t>
            </a:r>
            <a:endParaRPr lang="en-GB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936976"/>
            <a:ext cx="6176211" cy="155190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Creating programmes that interact with the user are great fun! </a:t>
            </a:r>
          </a:p>
          <a:p>
            <a:r>
              <a:rPr lang="en-GB" dirty="0" smtClean="0"/>
              <a:t>This is one way of doing this in Python!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72" t="75450" r="51644" b="9933"/>
          <a:stretch/>
        </p:blipFill>
        <p:spPr>
          <a:xfrm>
            <a:off x="3433293" y="5083972"/>
            <a:ext cx="5454339" cy="6471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9290" y="880163"/>
            <a:ext cx="43023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/>
              <a:t>i</a:t>
            </a:r>
            <a:r>
              <a:rPr lang="en-GB" sz="2000" b="1" u="sng" dirty="0" smtClean="0"/>
              <a:t>nput( ) function </a:t>
            </a:r>
          </a:p>
          <a:p>
            <a:r>
              <a:rPr lang="en-GB" sz="2000" dirty="0" smtClean="0"/>
              <a:t>The input ( ) function allows a user to input information into a programme. This information can then be stored using a variable.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72" t="26033" r="48289" b="63992"/>
          <a:stretch/>
        </p:blipFill>
        <p:spPr>
          <a:xfrm>
            <a:off x="3433293" y="2975099"/>
            <a:ext cx="8010631" cy="569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77" t="39333" r="35656" b="50138"/>
          <a:stretch/>
        </p:blipFill>
        <p:spPr>
          <a:xfrm>
            <a:off x="3298644" y="4134192"/>
            <a:ext cx="8055156" cy="4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10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6</a:t>
            </a:r>
            <a:r>
              <a:rPr lang="en-GB" dirty="0" smtClean="0"/>
              <a:t>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374638"/>
              </p:ext>
            </p:extLst>
          </p:nvPr>
        </p:nvGraphicFramePr>
        <p:xfrm>
          <a:off x="321972" y="2285252"/>
          <a:ext cx="11372045" cy="4115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31817"/>
                <a:gridCol w="5540228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3597388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800" dirty="0" smtClean="0"/>
                    </a:p>
                    <a:p>
                      <a:pPr algn="l"/>
                      <a:r>
                        <a:rPr lang="en-GB" sz="2400" dirty="0" smtClean="0"/>
                        <a:t>START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first =</a:t>
                      </a:r>
                      <a:r>
                        <a:rPr lang="en-GB" sz="2400" baseline="0" dirty="0" smtClean="0"/>
                        <a:t> user INPUT( )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baseline="0" dirty="0" smtClean="0"/>
                        <a:t>last = user INPUT( )</a:t>
                      </a:r>
                    </a:p>
                    <a:p>
                      <a:pPr algn="l"/>
                      <a:r>
                        <a:rPr lang="en-GB" sz="2400" dirty="0" smtClean="0"/>
                        <a:t>town = user INPUT(</a:t>
                      </a:r>
                      <a:r>
                        <a:rPr lang="en-GB" sz="2400" baseline="0" dirty="0" smtClean="0"/>
                        <a:t> )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OUTPUT: Hello [firstName] + [lastName] + ! I love + [town] +, it’s one of my favourite places!</a:t>
                      </a:r>
                    </a:p>
                    <a:p>
                      <a:pPr algn="l"/>
                      <a:r>
                        <a:rPr lang="en-GB" sz="2400" dirty="0" smtClean="0"/>
                        <a:t>END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972" y="884686"/>
            <a:ext cx="1103182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suitable variables and ask the user to enter their first name, last name and town they live in.</a:t>
            </a:r>
          </a:p>
          <a:p>
            <a:pPr marL="514350" indent="-514350"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Use the variables within the following output. </a:t>
            </a:r>
            <a:r>
              <a:rPr lang="en-GB" sz="2000" b="1" dirty="0" smtClean="0">
                <a:solidFill>
                  <a:srgbClr val="FFFF00"/>
                </a:solidFill>
              </a:rPr>
              <a:t>“Hello [firstName] + [lastName] + . I love + [town] +, it’s one of my favourite places!”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534072" cy="706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15" y="3384060"/>
            <a:ext cx="4099572" cy="25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3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6</a:t>
            </a:r>
            <a:r>
              <a:rPr lang="en-GB" dirty="0" smtClean="0"/>
              <a:t>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2"/>
            <a:ext cx="10515600" cy="779463"/>
          </a:xfrm>
        </p:spPr>
        <p:txBody>
          <a:bodyPr/>
          <a:lstStyle/>
          <a:p>
            <a:r>
              <a:rPr lang="en-GB" dirty="0" smtClean="0"/>
              <a:t>How to use this resource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395" y="1135491"/>
            <a:ext cx="7262611" cy="55386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Within each unit, you will learn how to develop and apply a range of Python programming skills. Skill explanations are in </a:t>
            </a:r>
            <a:r>
              <a:rPr lang="en-GB" b="1" dirty="0" smtClean="0">
                <a:solidFill>
                  <a:srgbClr val="FFFF00"/>
                </a:solidFill>
              </a:rPr>
              <a:t>pink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After reading the explanation of a skill, apply it within the given tasks. The tasks are categorised into </a:t>
            </a:r>
            <a:r>
              <a:rPr lang="en-GB" b="1" dirty="0" smtClean="0">
                <a:solidFill>
                  <a:srgbClr val="FF0000"/>
                </a:solidFill>
              </a:rPr>
              <a:t>Rookie</a:t>
            </a:r>
            <a:r>
              <a:rPr lang="en-GB" dirty="0" smtClean="0">
                <a:solidFill>
                  <a:srgbClr val="FFFF00"/>
                </a:solidFill>
              </a:rPr>
              <a:t> (Easy), </a:t>
            </a:r>
            <a:r>
              <a:rPr lang="en-GB" b="1" dirty="0" smtClean="0">
                <a:solidFill>
                  <a:srgbClr val="FFC000"/>
                </a:solidFill>
              </a:rPr>
              <a:t>Pro</a:t>
            </a:r>
            <a:r>
              <a:rPr lang="en-GB" dirty="0" smtClean="0">
                <a:solidFill>
                  <a:srgbClr val="FFFF00"/>
                </a:solidFill>
              </a:rPr>
              <a:t> (Medium) or </a:t>
            </a:r>
            <a:r>
              <a:rPr lang="en-GB" b="1" dirty="0" smtClean="0">
                <a:solidFill>
                  <a:srgbClr val="92D050"/>
                </a:solidFill>
              </a:rPr>
              <a:t>Beast</a:t>
            </a:r>
            <a:r>
              <a:rPr lang="en-GB" dirty="0" smtClean="0">
                <a:solidFill>
                  <a:srgbClr val="FFFF00"/>
                </a:solidFill>
              </a:rPr>
              <a:t> (Hard). 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Once you have learned how to apply your new skills, demonstrate your ability by completing the given challenges. Don’t forget the debugging task!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 Once complete, review your performance!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9" y="90888"/>
            <a:ext cx="586691" cy="776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684" y="292433"/>
            <a:ext cx="3070416" cy="172710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352560" y="2215967"/>
            <a:ext cx="3655657" cy="2177635"/>
            <a:chOff x="1678300" y="416401"/>
            <a:chExt cx="4464826" cy="26736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8300" y="416401"/>
              <a:ext cx="2942214" cy="16549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5714" y="1035933"/>
              <a:ext cx="2942215" cy="165499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911" y="1435020"/>
              <a:ext cx="2942215" cy="165499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352560" y="4557794"/>
            <a:ext cx="3655657" cy="2116080"/>
            <a:chOff x="8130443" y="4652429"/>
            <a:chExt cx="3655657" cy="21160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0443" y="4652429"/>
              <a:ext cx="2609304" cy="14677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09718" y="4977482"/>
              <a:ext cx="2623553" cy="147574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62547" y="5292760"/>
              <a:ext cx="2623553" cy="1475749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655201" y="1148370"/>
            <a:ext cx="580697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22225">
                  <a:noFill/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Skill Explanations: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99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Pink Slides</a:t>
            </a:r>
            <a:endParaRPr lang="en-US" sz="3200" dirty="0">
              <a:ln w="22225">
                <a:noFill/>
                <a:prstDash val="solid"/>
              </a:ln>
              <a:solidFill>
                <a:srgbClr val="FF99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GrilledCheese BTN" panose="020B0604060402040206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97107" y="2797844"/>
            <a:ext cx="45231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22225">
                  <a:noFill/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Tasks: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Rookie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CC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Pro</a:t>
            </a:r>
            <a:r>
              <a:rPr lang="en-US" sz="3200" dirty="0">
                <a:ln w="22225">
                  <a:noFill/>
                  <a:prstDash val="solid"/>
                </a:ln>
                <a:solidFill>
                  <a:srgbClr val="FFCC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92D05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Beast</a:t>
            </a:r>
            <a:endParaRPr lang="en-US" sz="3200" dirty="0">
              <a:ln w="22225">
                <a:noFill/>
                <a:prstDash val="solid"/>
              </a:ln>
              <a:solidFill>
                <a:srgbClr val="92D05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GrilledCheese BTN" panose="020B0604060402040206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19741" y="4470876"/>
            <a:ext cx="545591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22225">
                  <a:noFill/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Challenges: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Rookie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CC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Pro</a:t>
            </a:r>
            <a:r>
              <a:rPr lang="en-US" sz="3200" dirty="0">
                <a:ln w="22225">
                  <a:noFill/>
                  <a:prstDash val="solid"/>
                </a:ln>
                <a:solidFill>
                  <a:srgbClr val="FFCC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92D05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Beast</a:t>
            </a:r>
            <a:endParaRPr lang="en-US" sz="3200" dirty="0">
              <a:ln w="22225">
                <a:noFill/>
                <a:prstDash val="solid"/>
              </a:ln>
              <a:solidFill>
                <a:srgbClr val="92D05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34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50060"/>
              </p:ext>
            </p:extLst>
          </p:nvPr>
        </p:nvGraphicFramePr>
        <p:xfrm>
          <a:off x="832834" y="2656306"/>
          <a:ext cx="10688392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518"/>
                <a:gridCol w="8306874"/>
              </a:tblGrid>
              <a:tr h="74168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Allocate data to the</a:t>
                      </a:r>
                      <a:r>
                        <a:rPr lang="en-GB" sz="2400" b="1" baseline="0" dirty="0" smtClean="0"/>
                        <a:t> variables</a:t>
                      </a:r>
                      <a:endParaRPr lang="en-GB" sz="24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Add</a:t>
                      </a:r>
                      <a:r>
                        <a:rPr lang="en-GB" sz="2400" b="1" baseline="0" dirty="0" smtClean="0"/>
                        <a:t> a print statement</a:t>
                      </a:r>
                      <a:endParaRPr lang="en-GB" sz="24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Output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</a:t>
                      </a:r>
                      <a:r>
                        <a:rPr lang="en-GB" sz="2400" baseline="0" dirty="0" smtClean="0"/>
                        <a:t> the example, notice how space in the praise variable makes the variables link within a smooth looking sentence.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2800" dirty="0" smtClean="0"/>
              <a:t>Skill 2: Combining variables</a:t>
            </a:r>
            <a:endParaRPr lang="en-GB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936977"/>
            <a:ext cx="6653221" cy="159372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Variables can be combined together to create sentences. </a:t>
            </a:r>
          </a:p>
          <a:p>
            <a:r>
              <a:rPr lang="en-GB" dirty="0" smtClean="0"/>
              <a:t>This is very useful when it comes to printing out information.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37172" y="914348"/>
            <a:ext cx="388405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prstClr val="black"/>
                </a:solidFill>
              </a:rPr>
              <a:t>The + Symbol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Using the + symbol as shown below allows you to join together (concatenate) variables.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58" t="9177" r="69380" b="86076"/>
          <a:stretch/>
        </p:blipFill>
        <p:spPr>
          <a:xfrm>
            <a:off x="3468919" y="2871016"/>
            <a:ext cx="5944176" cy="101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40" t="14026" r="74119" b="83376"/>
          <a:stretch/>
        </p:blipFill>
        <p:spPr>
          <a:xfrm>
            <a:off x="3468919" y="4374239"/>
            <a:ext cx="4491110" cy="506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58" t="18008" r="77399" b="76970"/>
          <a:stretch/>
        </p:blipFill>
        <p:spPr>
          <a:xfrm>
            <a:off x="3468919" y="5109551"/>
            <a:ext cx="2396672" cy="5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2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7: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5077"/>
              </p:ext>
            </p:extLst>
          </p:nvPr>
        </p:nvGraphicFramePr>
        <p:xfrm>
          <a:off x="321972" y="2285252"/>
          <a:ext cx="11513713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54569"/>
                <a:gridCol w="3383951"/>
                <a:gridCol w="4575193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3597388"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800" dirty="0" smtClean="0"/>
                    </a:p>
                    <a:p>
                      <a:pPr algn="l"/>
                      <a:r>
                        <a:rPr lang="en-GB" sz="2400" dirty="0" smtClean="0"/>
                        <a:t>START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name =</a:t>
                      </a:r>
                      <a:r>
                        <a:rPr lang="en-GB" sz="2400" baseline="0" dirty="0" smtClean="0"/>
                        <a:t> Rob-Bot</a:t>
                      </a:r>
                    </a:p>
                    <a:p>
                      <a:pPr algn="l"/>
                      <a:r>
                        <a:rPr lang="en-GB" sz="2400" baseline="0" dirty="0" smtClean="0"/>
                        <a:t>praise = is really cool!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OUTPUT: name + praise</a:t>
                      </a:r>
                    </a:p>
                    <a:p>
                      <a:pPr algn="l"/>
                      <a:r>
                        <a:rPr lang="en-GB" sz="2400" dirty="0" smtClean="0"/>
                        <a:t>END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971" y="962950"/>
            <a:ext cx="11513713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Create a variable and store your name in it.</a:t>
            </a:r>
          </a:p>
          <a:p>
            <a:pPr marL="514350" indent="-514350">
              <a:buFontTx/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In another variable store a positive comment.</a:t>
            </a:r>
          </a:p>
          <a:p>
            <a:pPr marL="514350" indent="-514350">
              <a:buFontTx/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Combine and output both variables.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534072" cy="70666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1901" t="9231" r="65953" b="82906"/>
          <a:stretch/>
        </p:blipFill>
        <p:spPr>
          <a:xfrm>
            <a:off x="7475219" y="3782785"/>
            <a:ext cx="4158005" cy="1070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14" y="3264588"/>
            <a:ext cx="2425743" cy="31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41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7</a:t>
            </a:r>
            <a:r>
              <a:rPr lang="en-GB" dirty="0" smtClean="0"/>
              <a:t>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0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8: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648528"/>
              </p:ext>
            </p:extLst>
          </p:nvPr>
        </p:nvGraphicFramePr>
        <p:xfrm>
          <a:off x="321972" y="2285252"/>
          <a:ext cx="11513713" cy="4115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90929"/>
                <a:gridCol w="3058237"/>
                <a:gridCol w="5364547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3597388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800" dirty="0" smtClean="0"/>
                    </a:p>
                    <a:p>
                      <a:pPr algn="l"/>
                      <a:r>
                        <a:rPr lang="en-GB" sz="2400" dirty="0" smtClean="0"/>
                        <a:t>START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first = user INPUT( )</a:t>
                      </a:r>
                    </a:p>
                    <a:p>
                      <a:pPr algn="l"/>
                      <a:r>
                        <a:rPr lang="en-GB" sz="2400" dirty="0" smtClean="0"/>
                        <a:t>last = user INPUT( )</a:t>
                      </a:r>
                    </a:p>
                    <a:p>
                      <a:pPr algn="l"/>
                      <a:r>
                        <a:rPr lang="en-GB" sz="2400" dirty="0" smtClean="0"/>
                        <a:t>OUTPUT: first + last</a:t>
                      </a:r>
                    </a:p>
                    <a:p>
                      <a:pPr algn="l"/>
                      <a:r>
                        <a:rPr lang="en-GB" sz="2400" dirty="0" smtClean="0"/>
                        <a:t>END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  <a:p>
                      <a:pPr algn="ctr"/>
                      <a:endParaRPr lang="en-GB" sz="2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971" y="959998"/>
            <a:ext cx="11513713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Ask the user to input their first name. Store in a variable.</a:t>
            </a:r>
          </a:p>
          <a:p>
            <a:pPr marL="514350" indent="-514350">
              <a:buFontTx/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Ask the user to input their second name. Store in a variable.</a:t>
            </a:r>
          </a:p>
          <a:p>
            <a:pPr marL="514350" indent="-514350">
              <a:buFontTx/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Output both together.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534072" cy="7066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1660" t="9117" r="50600" b="82792"/>
          <a:stretch/>
        </p:blipFill>
        <p:spPr>
          <a:xfrm>
            <a:off x="6650892" y="3915399"/>
            <a:ext cx="5141518" cy="917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48001"/>
            <a:ext cx="2040188" cy="32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4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8: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79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109651"/>
              </p:ext>
            </p:extLst>
          </p:nvPr>
        </p:nvGraphicFramePr>
        <p:xfrm>
          <a:off x="838200" y="2484482"/>
          <a:ext cx="10688392" cy="4185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518"/>
                <a:gridCol w="8306874"/>
              </a:tblGrid>
              <a:tr h="1558348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Method 1:</a:t>
                      </a:r>
                    </a:p>
                    <a:p>
                      <a:r>
                        <a:rPr lang="en-GB" sz="2000" b="1" dirty="0" smtClean="0"/>
                        <a:t>Convert input to integers in a separate variable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57407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Method</a:t>
                      </a:r>
                      <a:r>
                        <a:rPr lang="en-GB" sz="2000" b="1" baseline="0" dirty="0" smtClean="0"/>
                        <a:t> 2:</a:t>
                      </a:r>
                    </a:p>
                    <a:p>
                      <a:r>
                        <a:rPr lang="en-GB" sz="2000" b="1" baseline="0" dirty="0" smtClean="0"/>
                        <a:t>Immediately convert user input into integers</a:t>
                      </a:r>
                      <a:endParaRPr lang="en-GB" sz="20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16650">
                <a:tc>
                  <a:txBody>
                    <a:bodyPr/>
                    <a:lstStyle/>
                    <a:p>
                      <a:r>
                        <a:rPr lang="en-GB" sz="2000" b="1" baseline="0" dirty="0" smtClean="0"/>
                        <a:t>Method 3:</a:t>
                      </a:r>
                    </a:p>
                    <a:p>
                      <a:r>
                        <a:rPr lang="en-GB" sz="2000" b="1" baseline="0" dirty="0" smtClean="0"/>
                        <a:t>Convert input into integers within print</a:t>
                      </a:r>
                      <a:endParaRPr lang="en-GB" sz="20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3200" dirty="0" smtClean="0"/>
              <a:t>Skill 4: Converting user input into an integer</a:t>
            </a:r>
            <a:endParaRPr lang="en-GB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817909"/>
            <a:ext cx="3978499" cy="156966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 smtClean="0"/>
              <a:t>There are three main methods of converting user input into an integer: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7214" y="817909"/>
            <a:ext cx="651937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u="sng" dirty="0" smtClean="0"/>
              <a:t>int( ) function</a:t>
            </a:r>
          </a:p>
          <a:p>
            <a:r>
              <a:rPr lang="en-GB" sz="2400" dirty="0" smtClean="0"/>
              <a:t>When a user inputs information, python converts it to </a:t>
            </a:r>
            <a:r>
              <a:rPr lang="en-GB" sz="2400" b="1" dirty="0" smtClean="0"/>
              <a:t>string</a:t>
            </a:r>
            <a:r>
              <a:rPr lang="en-GB" sz="2400" dirty="0" smtClean="0"/>
              <a:t> by default. The information can be changed to an </a:t>
            </a:r>
            <a:r>
              <a:rPr lang="en-GB" sz="2400" b="1" dirty="0" smtClean="0"/>
              <a:t>integer</a:t>
            </a:r>
            <a:r>
              <a:rPr lang="en-GB" sz="2400" dirty="0" smtClean="0"/>
              <a:t> using the </a:t>
            </a:r>
            <a:r>
              <a:rPr lang="en-GB" sz="2400" b="1" dirty="0" smtClean="0"/>
              <a:t>int( ) </a:t>
            </a:r>
            <a:r>
              <a:rPr lang="en-GB" sz="2400" dirty="0" smtClean="0"/>
              <a:t>function.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94" t="15399" r="19559" b="73709"/>
          <a:stretch/>
        </p:blipFill>
        <p:spPr>
          <a:xfrm>
            <a:off x="3254847" y="2672586"/>
            <a:ext cx="8194472" cy="1205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493" t="39437" r="18641" b="52488"/>
          <a:stretch/>
        </p:blipFill>
        <p:spPr>
          <a:xfrm>
            <a:off x="3254846" y="5417885"/>
            <a:ext cx="8153956" cy="878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94" t="28357" r="14237" b="63380"/>
          <a:stretch/>
        </p:blipFill>
        <p:spPr>
          <a:xfrm>
            <a:off x="3254846" y="4221983"/>
            <a:ext cx="8194473" cy="8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05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9: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999957"/>
              </p:ext>
            </p:extLst>
          </p:nvPr>
        </p:nvGraphicFramePr>
        <p:xfrm>
          <a:off x="321972" y="2285252"/>
          <a:ext cx="11372045" cy="4115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31817"/>
                <a:gridCol w="5540228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3597388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800" dirty="0" smtClean="0"/>
                    </a:p>
                    <a:p>
                      <a:pPr algn="l"/>
                      <a:r>
                        <a:rPr lang="en-GB" sz="2400" dirty="0" smtClean="0"/>
                        <a:t>START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distance</a:t>
                      </a:r>
                      <a:r>
                        <a:rPr lang="en-GB" sz="2400" baseline="0" dirty="0" smtClean="0"/>
                        <a:t> = user INPUT( )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baseline="0" dirty="0" smtClean="0"/>
                        <a:t>time = user INPUT( )</a:t>
                      </a:r>
                    </a:p>
                    <a:p>
                      <a:pPr algn="l"/>
                      <a:r>
                        <a:rPr lang="en-GB" sz="2400" dirty="0" smtClean="0"/>
                        <a:t>speed = distance</a:t>
                      </a:r>
                      <a:r>
                        <a:rPr lang="en-GB" sz="2400" baseline="0" dirty="0" smtClean="0"/>
                        <a:t> / time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OUTPUT: The speed of travel is + speed + m/s.</a:t>
                      </a:r>
                    </a:p>
                    <a:p>
                      <a:pPr algn="l"/>
                      <a:r>
                        <a:rPr lang="en-GB" sz="2400" dirty="0" smtClean="0"/>
                        <a:t>END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971" y="969706"/>
            <a:ext cx="11372045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Create a programme which </a:t>
            </a:r>
            <a:r>
              <a:rPr lang="en-GB" sz="2400" b="1" dirty="0" smtClean="0">
                <a:solidFill>
                  <a:srgbClr val="FFFF00"/>
                </a:solidFill>
              </a:rPr>
              <a:t>calculates speed </a:t>
            </a:r>
            <a:r>
              <a:rPr lang="en-GB" sz="2400" dirty="0" smtClean="0">
                <a:solidFill>
                  <a:srgbClr val="FFFF00"/>
                </a:solidFill>
              </a:rPr>
              <a:t>(m/s) from the </a:t>
            </a:r>
            <a:r>
              <a:rPr lang="en-GB" sz="2400" b="1" dirty="0" smtClean="0">
                <a:solidFill>
                  <a:srgbClr val="FFFF00"/>
                </a:solidFill>
              </a:rPr>
              <a:t>distance</a:t>
            </a:r>
            <a:r>
              <a:rPr lang="en-GB" sz="2400" dirty="0" smtClean="0">
                <a:solidFill>
                  <a:srgbClr val="FFFF00"/>
                </a:solidFill>
              </a:rPr>
              <a:t> and </a:t>
            </a:r>
            <a:r>
              <a:rPr lang="en-GB" sz="2400" b="1" dirty="0" smtClean="0">
                <a:solidFill>
                  <a:srgbClr val="FFFF00"/>
                </a:solidFill>
              </a:rPr>
              <a:t>time</a:t>
            </a:r>
            <a:r>
              <a:rPr lang="en-GB" sz="2400" dirty="0" smtClean="0">
                <a:solidFill>
                  <a:srgbClr val="FFFF00"/>
                </a:solidFill>
              </a:rPr>
              <a:t> inputted by a user.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Output the result within a suitable statement.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534072" cy="706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31" y="3220354"/>
            <a:ext cx="4609398" cy="28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24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9: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93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10: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391273"/>
              </p:ext>
            </p:extLst>
          </p:nvPr>
        </p:nvGraphicFramePr>
        <p:xfrm>
          <a:off x="321972" y="2285252"/>
          <a:ext cx="11372045" cy="4115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31817"/>
                <a:gridCol w="5540228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3597388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800" dirty="0" smtClean="0"/>
                    </a:p>
                    <a:p>
                      <a:pPr algn="l"/>
                      <a:r>
                        <a:rPr lang="en-GB" sz="2400" dirty="0" smtClean="0"/>
                        <a:t>START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baseline="0" dirty="0" smtClean="0"/>
                        <a:t>firstName = user INPUT( )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baseline="0" dirty="0" smtClean="0"/>
                        <a:t>lastName = user INPUT( )</a:t>
                      </a:r>
                    </a:p>
                    <a:p>
                      <a:pPr algn="l"/>
                      <a:r>
                        <a:rPr lang="en-GB" sz="2400" dirty="0" smtClean="0"/>
                        <a:t>name = firstName</a:t>
                      </a:r>
                      <a:r>
                        <a:rPr lang="en-GB" sz="2400" baseline="0" dirty="0" smtClean="0"/>
                        <a:t> + lastName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OUTPUT: Hello + name + ! You have a cool name!</a:t>
                      </a:r>
                    </a:p>
                    <a:p>
                      <a:pPr algn="l"/>
                      <a:r>
                        <a:rPr lang="en-GB" sz="2400" dirty="0" smtClean="0"/>
                        <a:t>END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971" y="884686"/>
            <a:ext cx="1137204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 programme that asks for a user’s </a:t>
            </a:r>
            <a:r>
              <a:rPr lang="en-GB" sz="2000" b="1" dirty="0" smtClean="0">
                <a:solidFill>
                  <a:srgbClr val="FFFF00"/>
                </a:solidFill>
              </a:rPr>
              <a:t>first name </a:t>
            </a:r>
            <a:r>
              <a:rPr lang="en-GB" sz="2000" dirty="0" smtClean="0">
                <a:solidFill>
                  <a:srgbClr val="FFFF00"/>
                </a:solidFill>
              </a:rPr>
              <a:t>and </a:t>
            </a:r>
            <a:r>
              <a:rPr lang="en-GB" sz="2000" b="1" dirty="0" smtClean="0">
                <a:solidFill>
                  <a:srgbClr val="FFFF00"/>
                </a:solidFill>
              </a:rPr>
              <a:t>last name </a:t>
            </a:r>
            <a:r>
              <a:rPr lang="en-GB" sz="2000" dirty="0" smtClean="0">
                <a:solidFill>
                  <a:srgbClr val="FFFF00"/>
                </a:solidFill>
              </a:rPr>
              <a:t>and stores them in separate variables.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Combine them within another variable.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Output the final variable in an appropriate sentence.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534072" cy="706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54" y="3254418"/>
            <a:ext cx="4357924" cy="28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12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10: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5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9698" y="4498283"/>
            <a:ext cx="10019763" cy="15032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69698" y="2923953"/>
            <a:ext cx="10019763" cy="1574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69699" y="1690688"/>
            <a:ext cx="10019763" cy="12328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GrilledCheese BTN" panose="020B0604060402040206" pitchFamily="34" charset="0"/>
              </a:rPr>
              <a:t>Rookie</a:t>
            </a:r>
          </a:p>
          <a:p>
            <a:r>
              <a:rPr lang="en-GB" dirty="0" smtClean="0"/>
              <a:t>To assign data to a variable.</a:t>
            </a:r>
          </a:p>
          <a:p>
            <a:r>
              <a:rPr lang="en-GB" dirty="0" smtClean="0"/>
              <a:t>To be able to output a variable as part of a outputted statement.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latin typeface="GrilledCheese BTN" panose="020B0604060402040206" pitchFamily="34" charset="0"/>
              </a:rPr>
              <a:t>Pro</a:t>
            </a:r>
          </a:p>
          <a:p>
            <a:r>
              <a:rPr lang="en-GB" dirty="0" smtClean="0"/>
              <a:t>To allow a user to input the contents of a variable.</a:t>
            </a:r>
          </a:p>
          <a:p>
            <a:r>
              <a:rPr lang="en-GB" dirty="0" smtClean="0"/>
              <a:t>To change the data stored within a variable.</a:t>
            </a:r>
          </a:p>
          <a:p>
            <a:r>
              <a:rPr lang="en-GB" dirty="0" smtClean="0"/>
              <a:t>Personalise outputted statements through user input.</a:t>
            </a:r>
          </a:p>
          <a:p>
            <a:pPr marL="0" indent="0">
              <a:buNone/>
            </a:pPr>
            <a:r>
              <a:rPr lang="en-GB" dirty="0" smtClean="0">
                <a:latin typeface="GrilledCheese BTN" panose="020B0604060402040206" pitchFamily="34" charset="0"/>
              </a:rPr>
              <a:t>Beast</a:t>
            </a:r>
          </a:p>
          <a:p>
            <a:r>
              <a:rPr lang="en-GB" dirty="0" smtClean="0"/>
              <a:t>To combine variables within an outputted statement.</a:t>
            </a:r>
          </a:p>
          <a:p>
            <a:r>
              <a:rPr lang="en-GB" dirty="0" smtClean="0"/>
              <a:t>Make calculations using variables.</a:t>
            </a:r>
          </a:p>
          <a:p>
            <a:r>
              <a:rPr lang="en-GB" dirty="0" smtClean="0"/>
              <a:t>To create new data by manipulating data from existing variables.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451" y="470165"/>
            <a:ext cx="1055233" cy="1396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19" y="5790924"/>
            <a:ext cx="1503715" cy="9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3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879545"/>
              </p:ext>
            </p:extLst>
          </p:nvPr>
        </p:nvGraphicFramePr>
        <p:xfrm>
          <a:off x="838200" y="1996221"/>
          <a:ext cx="10688392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518"/>
                <a:gridCol w="830687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Input</a:t>
                      </a:r>
                      <a:r>
                        <a:rPr lang="en-GB" sz="2400" b="1" baseline="0" dirty="0" smtClean="0"/>
                        <a:t> information into a variable</a:t>
                      </a:r>
                      <a:endParaRPr lang="en-GB" sz="24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Check</a:t>
                      </a:r>
                      <a:r>
                        <a:rPr lang="en-GB" sz="2400" b="1" baseline="0" dirty="0" smtClean="0"/>
                        <a:t> the length of the input string and store it.</a:t>
                      </a:r>
                      <a:endParaRPr lang="en-GB" sz="24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Output the information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Note the use of </a:t>
                      </a:r>
                      <a:r>
                        <a:rPr lang="en-GB" sz="2400" b="1" baseline="0" dirty="0" smtClean="0"/>
                        <a:t>+</a:t>
                      </a:r>
                      <a:r>
                        <a:rPr lang="en-GB" sz="2400" baseline="0" dirty="0" smtClean="0"/>
                        <a:t> to join the string and </a:t>
                      </a:r>
                      <a:r>
                        <a:rPr lang="en-GB" sz="2400" b="1" baseline="0" dirty="0" smtClean="0"/>
                        <a:t>,</a:t>
                      </a:r>
                      <a:r>
                        <a:rPr lang="en-GB" sz="2400" baseline="0" dirty="0" smtClean="0"/>
                        <a:t> to join the integer.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3200" dirty="0" smtClean="0"/>
              <a:t>Skill 5: Checking the length of a string</a:t>
            </a:r>
            <a:endParaRPr lang="en-GB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199" y="853533"/>
            <a:ext cx="10630707" cy="10592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Python has some really useful functions. </a:t>
            </a:r>
          </a:p>
          <a:p>
            <a:r>
              <a:rPr lang="en-GB" dirty="0" smtClean="0"/>
              <a:t>This skill will show you how to measure the length of a string.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80211" y="146801"/>
            <a:ext cx="32135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len( ) function</a:t>
            </a:r>
          </a:p>
          <a:p>
            <a:r>
              <a:rPr lang="en-GB" dirty="0" smtClean="0"/>
              <a:t>The len( ) function measures the number of characters within a variable.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74" t="26033" r="50460" b="62330"/>
          <a:stretch/>
        </p:blipFill>
        <p:spPr>
          <a:xfrm>
            <a:off x="3554571" y="2292439"/>
            <a:ext cx="6408148" cy="553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74" t="39333" r="76713" b="50138"/>
          <a:stretch/>
        </p:blipFill>
        <p:spPr>
          <a:xfrm>
            <a:off x="3464417" y="3695568"/>
            <a:ext cx="3508279" cy="605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75" t="50970" r="29537" b="36285"/>
          <a:stretch/>
        </p:blipFill>
        <p:spPr>
          <a:xfrm>
            <a:off x="3464417" y="4854661"/>
            <a:ext cx="7827147" cy="5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54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11: Beast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43969"/>
              </p:ext>
            </p:extLst>
          </p:nvPr>
        </p:nvGraphicFramePr>
        <p:xfrm>
          <a:off x="321972" y="2285252"/>
          <a:ext cx="11372045" cy="4115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31817"/>
                <a:gridCol w="5540228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3597388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800" dirty="0" smtClean="0"/>
                    </a:p>
                    <a:p>
                      <a:pPr algn="l"/>
                      <a:r>
                        <a:rPr lang="en-GB" sz="2400" dirty="0" smtClean="0"/>
                        <a:t>START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baseline="0" dirty="0" smtClean="0"/>
                        <a:t>firstName = input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baseline="0" dirty="0" smtClean="0"/>
                        <a:t>lastName = input</a:t>
                      </a:r>
                    </a:p>
                    <a:p>
                      <a:pPr algn="l"/>
                      <a:r>
                        <a:rPr lang="en-GB" sz="2400" dirty="0" smtClean="0"/>
                        <a:t>name = firstName</a:t>
                      </a:r>
                      <a:r>
                        <a:rPr lang="en-GB" sz="2400" baseline="0" dirty="0" smtClean="0"/>
                        <a:t> + lastName</a:t>
                      </a:r>
                    </a:p>
                    <a:p>
                      <a:pPr algn="l"/>
                      <a:r>
                        <a:rPr lang="en-GB" sz="2400" baseline="0" dirty="0" smtClean="0"/>
                        <a:t>length = length of name 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OUTPUT: Your name is + length + letters long.</a:t>
                      </a:r>
                    </a:p>
                    <a:p>
                      <a:pPr algn="l"/>
                      <a:r>
                        <a:rPr lang="en-GB" sz="2400" dirty="0" smtClean="0"/>
                        <a:t>END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971" y="884686"/>
            <a:ext cx="1137204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 programme that asks for a user’s </a:t>
            </a:r>
            <a:r>
              <a:rPr lang="en-GB" sz="2000" b="1" dirty="0" smtClean="0">
                <a:solidFill>
                  <a:srgbClr val="FFFF00"/>
                </a:solidFill>
              </a:rPr>
              <a:t>first name </a:t>
            </a:r>
            <a:r>
              <a:rPr lang="en-GB" sz="2000" dirty="0" smtClean="0">
                <a:solidFill>
                  <a:srgbClr val="FFFF00"/>
                </a:solidFill>
              </a:rPr>
              <a:t>and </a:t>
            </a:r>
            <a:r>
              <a:rPr lang="en-GB" sz="2000" b="1" dirty="0" smtClean="0">
                <a:solidFill>
                  <a:srgbClr val="FFFF00"/>
                </a:solidFill>
              </a:rPr>
              <a:t>last name </a:t>
            </a:r>
            <a:r>
              <a:rPr lang="en-GB" sz="2000" dirty="0" smtClean="0">
                <a:solidFill>
                  <a:srgbClr val="FFFF00"/>
                </a:solidFill>
              </a:rPr>
              <a:t>and stores them in separate variables.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Combine them within another variable.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Calculate the length of the user’s name and output it within a suitable sentence.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534072" cy="706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53" y="3249401"/>
            <a:ext cx="4340341" cy="28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9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11: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18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407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Now you have learned some programming skills, it’s time to put them into practice!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Complete the following programming challenges. </a:t>
            </a:r>
            <a:r>
              <a:rPr lang="en-GB" sz="3200" b="1" dirty="0" smtClean="0">
                <a:solidFill>
                  <a:srgbClr val="FFFF00"/>
                </a:solidFill>
              </a:rPr>
              <a:t>Start with the Rookie challenge</a:t>
            </a:r>
            <a:r>
              <a:rPr lang="en-GB" sz="3200" dirty="0" smtClean="0">
                <a:solidFill>
                  <a:srgbClr val="FFFF00"/>
                </a:solidFill>
              </a:rPr>
              <a:t> and see how far you can push yourself. 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Finally, complete the </a:t>
            </a:r>
            <a:r>
              <a:rPr lang="en-GB" sz="3200" b="1" dirty="0" smtClean="0">
                <a:solidFill>
                  <a:srgbClr val="FFFF00"/>
                </a:solidFill>
              </a:rPr>
              <a:t>debugging challenge</a:t>
            </a:r>
            <a:r>
              <a:rPr lang="en-GB" sz="3200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Once you have finished your challenges, </a:t>
            </a:r>
            <a:r>
              <a:rPr lang="en-GB" sz="3200" b="1" dirty="0" smtClean="0">
                <a:solidFill>
                  <a:srgbClr val="FFFF00"/>
                </a:solidFill>
              </a:rPr>
              <a:t>complete the review</a:t>
            </a:r>
            <a:r>
              <a:rPr lang="en-GB" sz="3200" dirty="0" smtClean="0">
                <a:solidFill>
                  <a:srgbClr val="FFFF00"/>
                </a:solidFill>
              </a:rPr>
              <a:t>. Look back at the skills you have learned so far to help you solve the challenge.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97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Challenge: Rookie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36" y="1862630"/>
            <a:ext cx="10560002" cy="387366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FF00"/>
                </a:solidFill>
              </a:rPr>
              <a:t>Write a piece of code that asks a user to input their name then outputs a welcoming message which includes the user’s input like in the example below: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92213" y="106971"/>
            <a:ext cx="28848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Add a print screen of your solutions to the next slide.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079975" y="6039044"/>
            <a:ext cx="1918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rilledCheese BTN" panose="020B0604060402040206" pitchFamily="34" charset="0"/>
              </a:rPr>
              <a:t>1</a:t>
            </a:r>
            <a:r>
              <a:rPr lang="en-GB" sz="2800" dirty="0" smtClean="0">
                <a:latin typeface="GrilledCheese BTN" panose="020B0604060402040206" pitchFamily="34" charset="0"/>
              </a:rPr>
              <a:t> Mark</a:t>
            </a:r>
            <a:endParaRPr lang="en-GB" sz="2800" dirty="0">
              <a:latin typeface="GrilledCheese BTN" panose="020B06040604020402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8" t="19767" r="47245" b="72269"/>
          <a:stretch/>
        </p:blipFill>
        <p:spPr>
          <a:xfrm>
            <a:off x="931238" y="3672567"/>
            <a:ext cx="9460597" cy="1428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83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Programming Challenge: Rookie - Answer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26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Challenge: Pro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8" y="1825625"/>
            <a:ext cx="11093116" cy="39141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Write a piece of code </a:t>
            </a:r>
            <a:r>
              <a:rPr lang="en-GB" sz="3600" b="1" dirty="0" smtClean="0">
                <a:solidFill>
                  <a:srgbClr val="FFFF00"/>
                </a:solidFill>
              </a:rPr>
              <a:t>that asks for the user’s year of birth and calculates what their age will be in the year 2050. </a:t>
            </a:r>
          </a:p>
          <a:p>
            <a:r>
              <a:rPr lang="en-GB" sz="3600" b="1" dirty="0" smtClean="0">
                <a:solidFill>
                  <a:srgbClr val="FFFF00"/>
                </a:solidFill>
              </a:rPr>
              <a:t>See the example below: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7786" y="193183"/>
            <a:ext cx="30651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Add a print screen of your solutions to the next slide.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94006" y="6128712"/>
            <a:ext cx="1918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GrilledCheese BTN" panose="020B0604060402040206" pitchFamily="34" charset="0"/>
              </a:rPr>
              <a:t>1 Mark</a:t>
            </a:r>
            <a:endParaRPr lang="en-GB" sz="2800" dirty="0">
              <a:latin typeface="GrilledCheese BTN" panose="020B0604060402040206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19" t="18316" r="27177" b="74411"/>
          <a:stretch/>
        </p:blipFill>
        <p:spPr>
          <a:xfrm>
            <a:off x="901816" y="4243745"/>
            <a:ext cx="10324199" cy="110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01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Programming Challenge: Pro - Answer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53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Challenge: Beast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504"/>
            <a:ext cx="10515600" cy="399303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Write a programme which asks a user five questions about themselves and outputs their answers within a string statement. 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An example is included below: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7786" y="193183"/>
            <a:ext cx="30651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Add a print screen of your solutions to the next slide.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94006" y="6128712"/>
            <a:ext cx="1918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rilledCheese BTN" panose="020B0604060402040206" pitchFamily="34" charset="0"/>
              </a:rPr>
              <a:t>1</a:t>
            </a:r>
            <a:r>
              <a:rPr lang="en-GB" sz="2800" dirty="0" smtClean="0">
                <a:latin typeface="GrilledCheese BTN" panose="020B0604060402040206" pitchFamily="34" charset="0"/>
              </a:rPr>
              <a:t> Mark</a:t>
            </a:r>
            <a:endParaRPr lang="en-GB" sz="2800" dirty="0">
              <a:latin typeface="GrilledCheese BTN" panose="020B06040604020402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2" t="20337" r="5935" b="61212"/>
          <a:stretch/>
        </p:blipFill>
        <p:spPr>
          <a:xfrm>
            <a:off x="1749955" y="3375525"/>
            <a:ext cx="8692089" cy="211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59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Programming Challenge: Beast - Answer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9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Contents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935192"/>
              </p:ext>
            </p:extLst>
          </p:nvPr>
        </p:nvGraphicFramePr>
        <p:xfrm>
          <a:off x="5178552" y="1435614"/>
          <a:ext cx="6480048" cy="4968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8596"/>
                <a:gridCol w="16714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Contents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Confidence</a:t>
                      </a:r>
                      <a:r>
                        <a:rPr lang="en-GB" sz="2400" baseline="0" dirty="0" smtClean="0"/>
                        <a:t> </a:t>
                      </a:r>
                    </a:p>
                    <a:p>
                      <a:pPr algn="ctr"/>
                      <a:r>
                        <a:rPr lang="en-GB" sz="2400" baseline="0" dirty="0" smtClean="0"/>
                        <a:t>Level</a:t>
                      </a:r>
                      <a:endParaRPr lang="en-GB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Naming variables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Assigning data to a variable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Combining variables</a:t>
                      </a:r>
                      <a:r>
                        <a:rPr lang="en-GB" sz="2000" b="1" baseline="0" dirty="0" smtClean="0"/>
                        <a:t> 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Combining variables</a:t>
                      </a:r>
                      <a:r>
                        <a:rPr lang="en-GB" sz="2000" b="1" baseline="0" dirty="0" smtClean="0"/>
                        <a:t> and string with print statements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Using the string conversion function  str( 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Using the input function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Using the integer conversion function  int(</a:t>
                      </a:r>
                      <a:r>
                        <a:rPr lang="en-GB" sz="2000" b="1" baseline="0" dirty="0" smtClean="0"/>
                        <a:t> 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Checking the length of data within a variable  len( 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0907" y="1435614"/>
            <a:ext cx="4235768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Once you complete a skill, colour code the box to show your level of confidence. You can always revisit the skill later on to boost your confidence. </a:t>
            </a:r>
            <a:endParaRPr lang="en-GB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60907" y="2973468"/>
          <a:ext cx="4235768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13936"/>
                <a:gridCol w="1421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Key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Colour </a:t>
                      </a:r>
                    </a:p>
                    <a:p>
                      <a:pPr algn="ctr"/>
                      <a:r>
                        <a:rPr lang="en-GB" dirty="0" smtClean="0"/>
                        <a:t>Code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 am very good at this skill and could show a friend how to do it.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 am confident I can perform this skill on my own.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 need to improve my understanding of this skill.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138" y="312729"/>
            <a:ext cx="1815062" cy="117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14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39" y="230414"/>
            <a:ext cx="10515600" cy="716700"/>
          </a:xfrm>
        </p:spPr>
        <p:txBody>
          <a:bodyPr/>
          <a:lstStyle/>
          <a:p>
            <a:r>
              <a:rPr lang="en-GB" dirty="0" smtClean="0"/>
              <a:t>Debugging Question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7626" y="1019212"/>
            <a:ext cx="11648426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Which of the following lines of code below would output the following statement:</a:t>
            </a:r>
          </a:p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dirty="0" smtClean="0">
              <a:solidFill>
                <a:srgbClr val="FFFF00"/>
              </a:solidFill>
            </a:endParaRPr>
          </a:p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53249"/>
              </p:ext>
            </p:extLst>
          </p:nvPr>
        </p:nvGraphicFramePr>
        <p:xfrm>
          <a:off x="441361" y="3822014"/>
          <a:ext cx="492259" cy="276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259"/>
              </a:tblGrid>
              <a:tr h="921171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21171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21171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7626" y="3186499"/>
            <a:ext cx="116484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</a:rPr>
              <a:t>Highlight the correct cell in green: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94006" y="6128712"/>
            <a:ext cx="1918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rilledCheese BTN" panose="020B0604060402040206" pitchFamily="34" charset="0"/>
              </a:rPr>
              <a:t>1</a:t>
            </a:r>
            <a:r>
              <a:rPr lang="en-GB" sz="2800" dirty="0" smtClean="0">
                <a:latin typeface="GrilledCheese BTN" panose="020B0604060402040206" pitchFamily="34" charset="0"/>
              </a:rPr>
              <a:t> Mark</a:t>
            </a:r>
            <a:endParaRPr lang="en-GB" sz="2800" dirty="0">
              <a:latin typeface="GrilledCheese BTN" panose="020B06040604020402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5" t="42559" r="58977" b="50168"/>
          <a:stretch/>
        </p:blipFill>
        <p:spPr>
          <a:xfrm>
            <a:off x="3146028" y="1587364"/>
            <a:ext cx="5288109" cy="1189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88" t="9158" r="70570" b="82761"/>
          <a:stretch/>
        </p:blipFill>
        <p:spPr>
          <a:xfrm>
            <a:off x="985765" y="3868194"/>
            <a:ext cx="5297841" cy="86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66" t="9159" r="70647" b="83165"/>
          <a:stretch/>
        </p:blipFill>
        <p:spPr>
          <a:xfrm>
            <a:off x="995003" y="4801731"/>
            <a:ext cx="5288603" cy="821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788" t="9292" r="70570" b="82896"/>
          <a:stretch/>
        </p:blipFill>
        <p:spPr>
          <a:xfrm>
            <a:off x="995002" y="5695220"/>
            <a:ext cx="5288603" cy="83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47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Challenges Review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122467"/>
              </p:ext>
            </p:extLst>
          </p:nvPr>
        </p:nvGraphicFramePr>
        <p:xfrm>
          <a:off x="838200" y="1305285"/>
          <a:ext cx="10515600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97191"/>
                <a:gridCol w="61184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Challenge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Your Score (Max 1 mark each)</a:t>
                      </a:r>
                      <a:endParaRPr lang="en-GB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Rookie</a:t>
                      </a:r>
                      <a:r>
                        <a:rPr lang="en-GB" sz="2800" baseline="0" dirty="0" smtClean="0"/>
                        <a:t> Challenge</a:t>
                      </a:r>
                      <a:endParaRPr lang="en-GB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Pro Challenge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Beast Challenge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Debugging Challenge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4071815"/>
            <a:ext cx="10515600" cy="254792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000" b="1" u="sng" dirty="0" smtClean="0"/>
              <a:t>Unit Review</a:t>
            </a:r>
          </a:p>
          <a:p>
            <a:r>
              <a:rPr lang="en-GB" sz="2000" dirty="0" smtClean="0"/>
              <a:t>What Went Well: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Even Better If: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0468" y="72807"/>
            <a:ext cx="5853332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Complete the table below to help you identify what areas you are confident at and which areas you need to improve further: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4092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279"/>
          </a:xfrm>
        </p:spPr>
        <p:txBody>
          <a:bodyPr/>
          <a:lstStyle/>
          <a:p>
            <a:r>
              <a:rPr lang="en-GB" dirty="0" smtClean="0"/>
              <a:t>What are Variables?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463" y="1094044"/>
            <a:ext cx="11629075" cy="54630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In programming, a variable can be described as a named storage location for data.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For example, the variable </a:t>
            </a:r>
            <a:r>
              <a:rPr lang="en-GB" b="1" dirty="0" smtClean="0">
                <a:solidFill>
                  <a:srgbClr val="FFFF00"/>
                </a:solidFill>
              </a:rPr>
              <a:t>A</a:t>
            </a:r>
            <a:r>
              <a:rPr lang="en-GB" dirty="0" smtClean="0">
                <a:solidFill>
                  <a:srgbClr val="FFFF00"/>
                </a:solidFill>
              </a:rPr>
              <a:t> could hold the value </a:t>
            </a:r>
            <a:r>
              <a:rPr lang="en-GB" b="1" dirty="0" smtClean="0">
                <a:solidFill>
                  <a:srgbClr val="FFFF00"/>
                </a:solidFill>
              </a:rPr>
              <a:t>6</a:t>
            </a:r>
            <a:r>
              <a:rPr lang="en-GB" dirty="0" smtClean="0">
                <a:solidFill>
                  <a:srgbClr val="FFFF00"/>
                </a:solidFill>
              </a:rPr>
              <a:t>, </a:t>
            </a:r>
            <a:r>
              <a:rPr lang="en-GB" b="1" dirty="0" smtClean="0">
                <a:solidFill>
                  <a:srgbClr val="FFFF00"/>
                </a:solidFill>
              </a:rPr>
              <a:t>David</a:t>
            </a:r>
            <a:r>
              <a:rPr lang="en-GB" dirty="0" smtClean="0">
                <a:solidFill>
                  <a:srgbClr val="FFFF00"/>
                </a:solidFill>
              </a:rPr>
              <a:t>, </a:t>
            </a:r>
            <a:r>
              <a:rPr lang="en-GB" b="1" dirty="0" smtClean="0">
                <a:solidFill>
                  <a:srgbClr val="FFFF00"/>
                </a:solidFill>
              </a:rPr>
              <a:t>Elephant</a:t>
            </a:r>
            <a:r>
              <a:rPr lang="en-GB" dirty="0" smtClean="0">
                <a:solidFill>
                  <a:srgbClr val="FFFF00"/>
                </a:solidFill>
              </a:rPr>
              <a:t>, a </a:t>
            </a:r>
            <a:r>
              <a:rPr lang="en-GB" b="1" dirty="0" smtClean="0">
                <a:solidFill>
                  <a:srgbClr val="FFFF00"/>
                </a:solidFill>
              </a:rPr>
              <a:t>calculation</a:t>
            </a:r>
            <a:r>
              <a:rPr lang="en-GB" dirty="0" smtClean="0">
                <a:solidFill>
                  <a:srgbClr val="FFFF00"/>
                </a:solidFill>
              </a:rPr>
              <a:t>, </a:t>
            </a:r>
            <a:r>
              <a:rPr lang="en-GB" b="1" dirty="0" smtClean="0">
                <a:solidFill>
                  <a:srgbClr val="FFFF00"/>
                </a:solidFill>
              </a:rPr>
              <a:t>another variable (or more</a:t>
            </a:r>
            <a:r>
              <a:rPr lang="en-GB" dirty="0" smtClean="0">
                <a:solidFill>
                  <a:srgbClr val="FFFF00"/>
                </a:solidFill>
              </a:rPr>
              <a:t>!), or… pretty much anything you want!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As such, using variables requires a similar understanding to creating </a:t>
            </a:r>
            <a:r>
              <a:rPr lang="en-GB" b="1" dirty="0" smtClean="0">
                <a:solidFill>
                  <a:srgbClr val="FFFF00"/>
                </a:solidFill>
              </a:rPr>
              <a:t>algebra</a:t>
            </a:r>
            <a:r>
              <a:rPr lang="en-GB" dirty="0" smtClean="0">
                <a:solidFill>
                  <a:srgbClr val="FFFF00"/>
                </a:solidFill>
              </a:rPr>
              <a:t> expressions.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An important part of creating variables is to use </a:t>
            </a:r>
            <a:r>
              <a:rPr lang="en-GB" b="1" dirty="0" smtClean="0">
                <a:solidFill>
                  <a:srgbClr val="FFFF00"/>
                </a:solidFill>
              </a:rPr>
              <a:t>memorable names </a:t>
            </a:r>
            <a:r>
              <a:rPr lang="en-GB" dirty="0" smtClean="0">
                <a:solidFill>
                  <a:srgbClr val="FFFF00"/>
                </a:solidFill>
              </a:rPr>
              <a:t>so we can remember what information they hold and retrieve it later on.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FFFF00"/>
                </a:solidFill>
              </a:rPr>
              <a:t>Variable Rules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 variable name cannot start with a number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 variable name must not contain any spaces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336" y="93783"/>
            <a:ext cx="974202" cy="9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4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97"/>
            <a:ext cx="10515600" cy="1140186"/>
          </a:xfrm>
        </p:spPr>
        <p:txBody>
          <a:bodyPr/>
          <a:lstStyle/>
          <a:p>
            <a:r>
              <a:rPr lang="en-GB" dirty="0" smtClean="0"/>
              <a:t>Task 1: Name the Variables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5362"/>
            <a:ext cx="10515600" cy="119111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 smtClean="0">
                <a:solidFill>
                  <a:srgbClr val="FFFF00"/>
                </a:solidFill>
              </a:rPr>
              <a:t>Within </a:t>
            </a:r>
            <a:r>
              <a:rPr lang="en-GB" sz="3200" dirty="0">
                <a:solidFill>
                  <a:srgbClr val="FFFF00"/>
                </a:solidFill>
              </a:rPr>
              <a:t>the </a:t>
            </a:r>
            <a:r>
              <a:rPr lang="en-GB" sz="3200" dirty="0" smtClean="0">
                <a:solidFill>
                  <a:srgbClr val="FFFF00"/>
                </a:solidFill>
              </a:rPr>
              <a:t>table below, think </a:t>
            </a:r>
            <a:r>
              <a:rPr lang="en-GB" sz="3200" dirty="0">
                <a:solidFill>
                  <a:srgbClr val="FFFF00"/>
                </a:solidFill>
              </a:rPr>
              <a:t>of suitable variable names to store the following information</a:t>
            </a:r>
            <a:r>
              <a:rPr lang="en-GB" sz="3200" dirty="0" smtClean="0">
                <a:solidFill>
                  <a:srgbClr val="FFFF00"/>
                </a:solidFill>
              </a:rPr>
              <a:t>:</a:t>
            </a:r>
            <a:endParaRPr lang="en-GB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0494"/>
              </p:ext>
            </p:extLst>
          </p:nvPr>
        </p:nvGraphicFramePr>
        <p:xfrm>
          <a:off x="838200" y="2672009"/>
          <a:ext cx="10515600" cy="2219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57800"/>
                <a:gridCol w="5257800"/>
              </a:tblGrid>
              <a:tr h="36466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Information to be stored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Suitable variable name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value of a dice roll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number of points collected</a:t>
                      </a:r>
                      <a:r>
                        <a:rPr lang="en-GB" baseline="0" dirty="0" smtClean="0"/>
                        <a:t> in a computer game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 computer</a:t>
                      </a:r>
                      <a:r>
                        <a:rPr lang="en-GB" baseline="0" dirty="0" smtClean="0"/>
                        <a:t> game player’s 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date</a:t>
                      </a:r>
                      <a:r>
                        <a:rPr lang="en-GB" baseline="0" dirty="0" smtClean="0"/>
                        <a:t> of birth of a programme user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 quiz answer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5207503"/>
            <a:ext cx="10515600" cy="15122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b="1" u="sng" dirty="0">
                <a:solidFill>
                  <a:srgbClr val="FFFF00"/>
                </a:solidFill>
              </a:rPr>
              <a:t>Variable Rules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</a:rPr>
              <a:t>A variable name cannot start with a number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</a:rPr>
              <a:t>A variable name must not contain any spaces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534072" cy="70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5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43001"/>
              </p:ext>
            </p:extLst>
          </p:nvPr>
        </p:nvGraphicFramePr>
        <p:xfrm>
          <a:off x="838200" y="2102516"/>
          <a:ext cx="10688392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518"/>
                <a:gridCol w="830687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Allocate string to a variable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Print the variable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Allocating an integer to</a:t>
                      </a:r>
                      <a:r>
                        <a:rPr lang="en-GB" sz="2400" b="1" baseline="0" dirty="0" smtClean="0"/>
                        <a:t> a variable</a:t>
                      </a:r>
                      <a:endParaRPr lang="en-GB" sz="24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Print the variable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When</a:t>
                      </a:r>
                      <a:r>
                        <a:rPr lang="en-GB" sz="2400" baseline="0" dirty="0" smtClean="0"/>
                        <a:t> adding string, always use quotation marks. Note that you don’t use quotation marks for printing a variable.</a:t>
                      </a:r>
                      <a:endParaRPr lang="en-GB" sz="2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626548"/>
          </a:xfrm>
        </p:spPr>
        <p:txBody>
          <a:bodyPr>
            <a:noAutofit/>
          </a:bodyPr>
          <a:lstStyle/>
          <a:p>
            <a:r>
              <a:rPr lang="en-GB" sz="3200" dirty="0" smtClean="0"/>
              <a:t>Skill 1: Assigning data to a variable and printing it</a:t>
            </a:r>
            <a:endParaRPr lang="en-GB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936982"/>
            <a:ext cx="10515600" cy="10592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Once data has been assigned to a variable, it can then be printed</a:t>
            </a:r>
          </a:p>
          <a:p>
            <a:r>
              <a:rPr lang="en-GB" dirty="0">
                <a:solidFill>
                  <a:schemeClr val="bg1"/>
                </a:solidFill>
              </a:rPr>
              <a:t>Y</a:t>
            </a:r>
            <a:r>
              <a:rPr lang="en-GB" dirty="0" smtClean="0">
                <a:solidFill>
                  <a:schemeClr val="bg1"/>
                </a:solidFill>
              </a:rPr>
              <a:t>ou write it like this: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74" t="45428" r="77503" b="43489"/>
          <a:stretch/>
        </p:blipFill>
        <p:spPr>
          <a:xfrm>
            <a:off x="3606085" y="2147591"/>
            <a:ext cx="3890702" cy="734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74" t="59282" r="84608" b="29635"/>
          <a:stretch/>
        </p:blipFill>
        <p:spPr>
          <a:xfrm>
            <a:off x="3606085" y="3013649"/>
            <a:ext cx="2524259" cy="721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72" t="65378" r="83819" b="22431"/>
          <a:stretch/>
        </p:blipFill>
        <p:spPr>
          <a:xfrm>
            <a:off x="3606084" y="4005326"/>
            <a:ext cx="2524259" cy="760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75" t="79785" r="83424" b="11544"/>
          <a:stretch/>
        </p:blipFill>
        <p:spPr>
          <a:xfrm>
            <a:off x="3606084" y="5083523"/>
            <a:ext cx="2691678" cy="5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9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2: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593812"/>
              </p:ext>
            </p:extLst>
          </p:nvPr>
        </p:nvGraphicFramePr>
        <p:xfrm>
          <a:off x="838200" y="2285252"/>
          <a:ext cx="10515600" cy="4115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/>
                <a:gridCol w="3505200"/>
                <a:gridCol w="3505200"/>
              </a:tblGrid>
              <a:tr h="459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3597388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800" dirty="0" smtClean="0"/>
                    </a:p>
                    <a:p>
                      <a:pPr algn="l"/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a</a:t>
                      </a:r>
                      <a:r>
                        <a:rPr lang="en-GB" sz="2800" baseline="0" dirty="0" smtClean="0"/>
                        <a:t> = Hello World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OUTPUT: a</a:t>
                      </a:r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940159"/>
            <a:ext cx="105156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Create a variable called </a:t>
            </a:r>
            <a:r>
              <a:rPr lang="en-GB" sz="2400" b="1" dirty="0" smtClean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b="1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Store the phrase </a:t>
            </a:r>
            <a:r>
              <a:rPr lang="en-GB" sz="2400" b="1" dirty="0" smtClean="0">
                <a:solidFill>
                  <a:srgbClr val="FFFF00"/>
                </a:solidFill>
              </a:rPr>
              <a:t>Hello World </a:t>
            </a:r>
            <a:r>
              <a:rPr lang="en-GB" sz="2400" dirty="0" smtClean="0">
                <a:solidFill>
                  <a:srgbClr val="FFFF00"/>
                </a:solidFill>
              </a:rPr>
              <a:t>within it.</a:t>
            </a: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Print </a:t>
            </a:r>
            <a:r>
              <a:rPr lang="en-GB" sz="2400" b="1" dirty="0" smtClean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" y="64394"/>
            <a:ext cx="534072" cy="7066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771" t="44874" r="76121" b="34623"/>
          <a:stretch/>
        </p:blipFill>
        <p:spPr>
          <a:xfrm>
            <a:off x="8049296" y="3657600"/>
            <a:ext cx="3013456" cy="995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569" y="3216212"/>
            <a:ext cx="1859132" cy="2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8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2291</Words>
  <Application>Microsoft Office PowerPoint</Application>
  <PresentationFormat>Widescreen</PresentationFormat>
  <Paragraphs>352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GrilledCheese BTN</vt:lpstr>
      <vt:lpstr>VAGRounded BT</vt:lpstr>
      <vt:lpstr>Office Theme</vt:lpstr>
      <vt:lpstr>Introduction to Python Programming</vt:lpstr>
      <vt:lpstr>How to use this resource</vt:lpstr>
      <vt:lpstr>Learning Objectives</vt:lpstr>
      <vt:lpstr>Skill Contents</vt:lpstr>
      <vt:lpstr>What are Variables?</vt:lpstr>
      <vt:lpstr>Task 1: Name the Variables</vt:lpstr>
      <vt:lpstr>Skill 1: Assigning data to a variable and printing it</vt:lpstr>
      <vt:lpstr>Task 2: Rookie</vt:lpstr>
      <vt:lpstr>Task 2: Solution</vt:lpstr>
      <vt:lpstr>Task 3: Rookie</vt:lpstr>
      <vt:lpstr>Task 3: Solution</vt:lpstr>
      <vt:lpstr>Skill 2: Combining variables and string in print statements</vt:lpstr>
      <vt:lpstr>Task 4: Rookie</vt:lpstr>
      <vt:lpstr>Task 4: Solution</vt:lpstr>
      <vt:lpstr>Task 5: Pro</vt:lpstr>
      <vt:lpstr>Task 5: Solution</vt:lpstr>
      <vt:lpstr>Skill 3: Allowing a user to input data into a variable</vt:lpstr>
      <vt:lpstr>Task 6: Pro</vt:lpstr>
      <vt:lpstr>Task 6: Solution</vt:lpstr>
      <vt:lpstr>Skill 2: Combining variables</vt:lpstr>
      <vt:lpstr>Task 7: Rookie</vt:lpstr>
      <vt:lpstr>Task 7: Solution</vt:lpstr>
      <vt:lpstr>Task 8: Pro</vt:lpstr>
      <vt:lpstr>Task 8: Solution</vt:lpstr>
      <vt:lpstr>Skill 4: Converting user input into an integer</vt:lpstr>
      <vt:lpstr>Task 9: Pro</vt:lpstr>
      <vt:lpstr>Task 9: Solution</vt:lpstr>
      <vt:lpstr>Task 10: Pro</vt:lpstr>
      <vt:lpstr>Task 10: Solution</vt:lpstr>
      <vt:lpstr>Skill 5: Checking the length of a string</vt:lpstr>
      <vt:lpstr>Task 11: Beast</vt:lpstr>
      <vt:lpstr>Task 11: Solution</vt:lpstr>
      <vt:lpstr>Programming Challenges</vt:lpstr>
      <vt:lpstr>Programming Challenge: Rookie</vt:lpstr>
      <vt:lpstr>Programming Challenge: Rookie - Answer</vt:lpstr>
      <vt:lpstr>Programming Challenge: Pro</vt:lpstr>
      <vt:lpstr>Programming Challenge: Pro - Answer</vt:lpstr>
      <vt:lpstr>Programming Challenge: Beast</vt:lpstr>
      <vt:lpstr>Programming Challenge: Beast - Answer</vt:lpstr>
      <vt:lpstr>Debugging Question</vt:lpstr>
      <vt:lpstr>Challenges Review</vt:lpstr>
    </vt:vector>
  </TitlesOfParts>
  <Company>Rob-Bot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Python - variables</dc:title>
  <dc:creator>Rob-Bot</dc:creator>
  <cp:lastModifiedBy>Mr Carl Wyatt</cp:lastModifiedBy>
  <cp:revision>82</cp:revision>
  <dcterms:created xsi:type="dcterms:W3CDTF">2017-11-01T16:24:33Z</dcterms:created>
  <dcterms:modified xsi:type="dcterms:W3CDTF">2019-02-07T14:02:03Z</dcterms:modified>
</cp:coreProperties>
</file>